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20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4057637" y="5080001"/>
            <a:ext cx="2800364" cy="12144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4057650" y="5196013"/>
            <a:ext cx="2800351" cy="256032"/>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4057650" y="5486889"/>
            <a:ext cx="2800351" cy="1219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4057650" y="5552537"/>
            <a:ext cx="1474470" cy="24384"/>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4057650" y="5599429"/>
            <a:ext cx="1474470" cy="1219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4057650" y="5283200"/>
            <a:ext cx="229743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5532380" y="5414644"/>
            <a:ext cx="1200150" cy="4876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4866216"/>
            <a:ext cx="6858000" cy="32556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4900704"/>
            <a:ext cx="6858001" cy="18756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4810538" y="4857453"/>
            <a:ext cx="2047463" cy="331243"/>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6858000" cy="49356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3202517"/>
            <a:ext cx="6343650" cy="1960033"/>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342900" y="5199917"/>
            <a:ext cx="3714750" cy="23368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029200" y="5608320"/>
            <a:ext cx="720090" cy="609600"/>
          </a:xfrm>
        </p:spPr>
        <p:txBody>
          <a:bodyPr/>
          <a:lstStyle/>
          <a:p>
            <a:fld id="{1D8BD707-D9CF-40AE-B4C6-C98DA3205C09}" type="datetimeFigureOut">
              <a:rPr lang="en-US" smtClean="0"/>
              <a:pPr/>
              <a:t>8/31/2022</a:t>
            </a:fld>
            <a:endParaRPr lang="en-US"/>
          </a:p>
        </p:txBody>
      </p:sp>
      <p:sp>
        <p:nvSpPr>
          <p:cNvPr id="17" name="Footer Placeholder 16"/>
          <p:cNvSpPr>
            <a:spLocks noGrp="1"/>
          </p:cNvSpPr>
          <p:nvPr>
            <p:ph type="ftr" sz="quarter" idx="11"/>
          </p:nvPr>
        </p:nvSpPr>
        <p:spPr>
          <a:xfrm>
            <a:off x="4057650" y="5607051"/>
            <a:ext cx="971550" cy="609600"/>
          </a:xfrm>
        </p:spPr>
        <p:txBody>
          <a:bodyPr/>
          <a:lstStyle/>
          <a:p>
            <a:endParaRPr lang="en-US"/>
          </a:p>
        </p:txBody>
      </p:sp>
      <p:sp>
        <p:nvSpPr>
          <p:cNvPr id="29" name="Slide Number Placeholder 28"/>
          <p:cNvSpPr>
            <a:spLocks noGrp="1"/>
          </p:cNvSpPr>
          <p:nvPr>
            <p:ph type="sldNum" sz="quarter" idx="12"/>
          </p:nvPr>
        </p:nvSpPr>
        <p:spPr>
          <a:xfrm>
            <a:off x="6240066" y="1515"/>
            <a:ext cx="560784" cy="48768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6350" y="1524000"/>
            <a:ext cx="1428750" cy="73152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524000"/>
            <a:ext cx="4686300" cy="73152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2641601"/>
            <a:ext cx="5829300" cy="1816100"/>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4489451"/>
            <a:ext cx="5829300" cy="2012949"/>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999233"/>
            <a:ext cx="3028950" cy="6034617"/>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999233"/>
            <a:ext cx="3028950" cy="6034617"/>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5750" y="1524000"/>
            <a:ext cx="6286500" cy="1426464"/>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85750" y="2993293"/>
            <a:ext cx="3031236" cy="6096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540919" y="2993293"/>
            <a:ext cx="3031331" cy="6096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85750" y="3611359"/>
            <a:ext cx="3031236" cy="51816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538729" y="3611359"/>
            <a:ext cx="3031331" cy="51816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8/31/2022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0"/>
            <a:ext cx="6172200" cy="1426464"/>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937760" y="816864"/>
            <a:ext cx="717948" cy="609600"/>
          </a:xfrm>
        </p:spPr>
        <p:txBody>
          <a:bodyPr/>
          <a:lstStyle/>
          <a:p>
            <a:fld id="{1D8BD707-D9CF-40AE-B4C6-C98DA3205C09}" type="datetimeFigureOut">
              <a:rPr lang="en-US" smtClean="0"/>
              <a:pPr/>
              <a:t>8/31/2022</a:t>
            </a:fld>
            <a:endParaRPr lang="en-US"/>
          </a:p>
        </p:txBody>
      </p:sp>
      <p:sp>
        <p:nvSpPr>
          <p:cNvPr id="4" name="Footer Placeholder 3"/>
          <p:cNvSpPr>
            <a:spLocks noGrp="1"/>
          </p:cNvSpPr>
          <p:nvPr>
            <p:ph type="ftr" sz="quarter" idx="11"/>
          </p:nvPr>
        </p:nvSpPr>
        <p:spPr>
          <a:xfrm>
            <a:off x="3943350" y="816864"/>
            <a:ext cx="994410" cy="609600"/>
          </a:xfrm>
        </p:spPr>
        <p:txBody>
          <a:bodyPr/>
          <a:lstStyle/>
          <a:p>
            <a:endParaRPr lang="en-US"/>
          </a:p>
        </p:txBody>
      </p:sp>
      <p:sp>
        <p:nvSpPr>
          <p:cNvPr id="5" name="Slide Number Placeholder 4"/>
          <p:cNvSpPr>
            <a:spLocks noGrp="1"/>
          </p:cNvSpPr>
          <p:nvPr>
            <p:ph type="sldNum" sz="quarter" idx="12"/>
          </p:nvPr>
        </p:nvSpPr>
        <p:spPr>
          <a:xfrm>
            <a:off x="6131052" y="3029"/>
            <a:ext cx="571500" cy="48768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15122" y="1469293"/>
            <a:ext cx="2537460" cy="1170432"/>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015122" y="2680969"/>
            <a:ext cx="2537460" cy="615696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14300" y="1035049"/>
            <a:ext cx="3826764" cy="780288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80326" y="1478881"/>
            <a:ext cx="440102" cy="6242183"/>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2753" y="1524000"/>
            <a:ext cx="3429000" cy="6096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66332" y="4365745"/>
            <a:ext cx="1943100" cy="335531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489091"/>
            <a:ext cx="6858000" cy="112543"/>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6858000" cy="41421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411036"/>
            <a:ext cx="6858001" cy="12192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4057637" y="480329"/>
            <a:ext cx="2800364" cy="12144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4057650" y="586817"/>
            <a:ext cx="2800351" cy="24004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4055504" y="663339"/>
            <a:ext cx="229743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5530235" y="785257"/>
            <a:ext cx="1200150" cy="4876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6813724" y="-2668"/>
            <a:ext cx="43220" cy="829056"/>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6783361" y="-2668"/>
            <a:ext cx="20574" cy="829056"/>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6769071" y="-2668"/>
            <a:ext cx="6858" cy="829056"/>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6731567" y="-2668"/>
            <a:ext cx="20574" cy="829056"/>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6686758" y="507"/>
            <a:ext cx="41148" cy="7802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6655106" y="507"/>
            <a:ext cx="6858" cy="7802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342900" y="1524000"/>
            <a:ext cx="6172200" cy="14224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2999232"/>
            <a:ext cx="6172200" cy="576681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939902" y="816864"/>
            <a:ext cx="717948" cy="6096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8/31/2022</a:t>
            </a:fld>
            <a:endParaRPr lang="en-US"/>
          </a:p>
        </p:txBody>
      </p:sp>
      <p:sp>
        <p:nvSpPr>
          <p:cNvPr id="3" name="Footer Placeholder 2"/>
          <p:cNvSpPr>
            <a:spLocks noGrp="1"/>
          </p:cNvSpPr>
          <p:nvPr>
            <p:ph type="ftr" sz="quarter" idx="3"/>
          </p:nvPr>
        </p:nvSpPr>
        <p:spPr>
          <a:xfrm>
            <a:off x="3943350" y="816864"/>
            <a:ext cx="994410" cy="6096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6131052" y="3029"/>
            <a:ext cx="571500" cy="48768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8600" y="838200"/>
            <a:ext cx="6496050" cy="3809999"/>
          </a:xfrm>
        </p:spPr>
        <p:txBody>
          <a:bodyPr>
            <a:normAutofit fontScale="90000"/>
          </a:bodyPr>
          <a:lstStyle/>
          <a:p>
            <a:pPr algn="ctr"/>
            <a:r>
              <a:rPr lang="mk-MK" sz="1800" dirty="0" smtClean="0">
                <a:latin typeface="+mn-lt"/>
              </a:rPr>
              <a:t/>
            </a:r>
            <a:br>
              <a:rPr lang="mk-MK" sz="1800" dirty="0" smtClean="0">
                <a:latin typeface="+mn-lt"/>
              </a:rPr>
            </a:br>
            <a:r>
              <a:rPr lang="mk-MK" sz="1800" dirty="0">
                <a:latin typeface="+mn-lt"/>
              </a:rPr>
              <a:t/>
            </a:r>
            <a:br>
              <a:rPr lang="mk-MK" sz="1800" dirty="0">
                <a:latin typeface="+mn-lt"/>
              </a:rPr>
            </a:br>
            <a:r>
              <a:rPr lang="mk-MK" sz="1800" dirty="0" smtClean="0">
                <a:latin typeface="+mn-lt"/>
              </a:rPr>
              <a:t/>
            </a:r>
            <a:br>
              <a:rPr lang="mk-MK" sz="1800" dirty="0" smtClean="0">
                <a:latin typeface="+mn-lt"/>
              </a:rPr>
            </a:br>
            <a:r>
              <a:rPr lang="mk-MK" sz="1800" dirty="0">
                <a:latin typeface="+mn-lt"/>
              </a:rPr>
              <a:t/>
            </a:r>
            <a:br>
              <a:rPr lang="mk-MK" sz="1800" dirty="0">
                <a:latin typeface="+mn-lt"/>
              </a:rPr>
            </a:br>
            <a:r>
              <a:rPr lang="mk-MK" sz="1800" dirty="0" smtClean="0">
                <a:latin typeface="+mn-lt"/>
              </a:rPr>
              <a:t/>
            </a:r>
            <a:br>
              <a:rPr lang="mk-MK" sz="1800" dirty="0" smtClean="0">
                <a:latin typeface="+mn-lt"/>
              </a:rPr>
            </a:br>
            <a:r>
              <a:rPr lang="mk-MK" sz="2200" dirty="0" smtClean="0">
                <a:latin typeface="+mn-lt"/>
              </a:rPr>
              <a:t>Република Северна Македонија</a:t>
            </a:r>
            <a:br>
              <a:rPr lang="mk-MK" sz="2200" dirty="0" smtClean="0">
                <a:latin typeface="+mn-lt"/>
              </a:rPr>
            </a:br>
            <a:r>
              <a:rPr lang="mk-MK" sz="2200" dirty="0" smtClean="0">
                <a:latin typeface="+mn-lt"/>
              </a:rPr>
              <a:t>Министерство за транспорт и врски</a:t>
            </a:r>
            <a:br>
              <a:rPr lang="mk-MK" sz="2200" dirty="0" smtClean="0">
                <a:latin typeface="+mn-lt"/>
              </a:rPr>
            </a:br>
            <a:r>
              <a:rPr lang="mk-MK" sz="2200" dirty="0" smtClean="0">
                <a:latin typeface="+mn-lt"/>
              </a:rPr>
              <a:t>Државен инспекторат за градежништво и урбанизам</a:t>
            </a:r>
            <a:r>
              <a:rPr lang="mk-MK" sz="1800" dirty="0" smtClean="0">
                <a:latin typeface="+mn-lt"/>
              </a:rPr>
              <a:t/>
            </a:r>
            <a:br>
              <a:rPr lang="mk-MK" sz="1800" dirty="0" smtClean="0">
                <a:latin typeface="+mn-lt"/>
              </a:rPr>
            </a:br>
            <a:r>
              <a:rPr lang="mk-MK" sz="1800" dirty="0">
                <a:latin typeface="+mn-lt"/>
              </a:rPr>
              <a:t/>
            </a:r>
            <a:br>
              <a:rPr lang="mk-MK" sz="1800" dirty="0">
                <a:latin typeface="+mn-lt"/>
              </a:rPr>
            </a:br>
            <a:r>
              <a:rPr lang="mk-MK" sz="1800" dirty="0" smtClean="0">
                <a:latin typeface="+mn-lt"/>
              </a:rPr>
              <a:t/>
            </a:r>
            <a:br>
              <a:rPr lang="mk-MK" sz="1800" dirty="0" smtClean="0">
                <a:latin typeface="+mn-lt"/>
              </a:rPr>
            </a:br>
            <a:r>
              <a:rPr lang="mk-MK" sz="1800" dirty="0">
                <a:latin typeface="+mn-lt"/>
              </a:rPr>
              <a:t/>
            </a:r>
            <a:br>
              <a:rPr lang="mk-MK" sz="1800" dirty="0">
                <a:latin typeface="+mn-lt"/>
              </a:rPr>
            </a:br>
            <a:r>
              <a:rPr lang="mk-MK" sz="1800" dirty="0" smtClean="0">
                <a:latin typeface="+mn-lt"/>
              </a:rPr>
              <a:t/>
            </a:r>
            <a:br>
              <a:rPr lang="mk-MK" sz="1800" dirty="0" smtClean="0">
                <a:latin typeface="+mn-lt"/>
              </a:rPr>
            </a:br>
            <a:r>
              <a:rPr lang="mk-MK" sz="4000" b="1" i="1" dirty="0" smtClean="0">
                <a:solidFill>
                  <a:srgbClr val="FF9900"/>
                </a:solidFill>
                <a:latin typeface="+mn-lt"/>
              </a:rPr>
              <a:t>В О Д И Ч</a:t>
            </a:r>
            <a:br>
              <a:rPr lang="mk-MK" sz="4000" b="1" i="1" dirty="0" smtClean="0">
                <a:solidFill>
                  <a:srgbClr val="FF9900"/>
                </a:solidFill>
                <a:latin typeface="+mn-lt"/>
              </a:rPr>
            </a:br>
            <a:endParaRPr lang="en-US" sz="4000" b="1" i="1" dirty="0">
              <a:solidFill>
                <a:srgbClr val="FF9900"/>
              </a:solidFill>
              <a:latin typeface="+mn-lt"/>
            </a:endParaRPr>
          </a:p>
        </p:txBody>
      </p:sp>
      <p:sp>
        <p:nvSpPr>
          <p:cNvPr id="8" name="Subtitle 7"/>
          <p:cNvSpPr>
            <a:spLocks noGrp="1"/>
          </p:cNvSpPr>
          <p:nvPr>
            <p:ph type="subTitle" idx="1"/>
          </p:nvPr>
        </p:nvSpPr>
        <p:spPr>
          <a:xfrm>
            <a:off x="342900" y="5199916"/>
            <a:ext cx="5600700" cy="3334484"/>
          </a:xfrm>
        </p:spPr>
        <p:txBody>
          <a:bodyPr>
            <a:normAutofit/>
          </a:bodyPr>
          <a:lstStyle/>
          <a:p>
            <a:endParaRPr lang="mk-MK" dirty="0" smtClean="0"/>
          </a:p>
          <a:p>
            <a:endParaRPr lang="en-US" dirty="0" smtClean="0">
              <a:solidFill>
                <a:schemeClr val="accent2">
                  <a:lumMod val="75000"/>
                </a:schemeClr>
              </a:solidFill>
            </a:endParaRPr>
          </a:p>
          <a:p>
            <a:endParaRPr lang="en-US" dirty="0">
              <a:solidFill>
                <a:schemeClr val="accent2">
                  <a:lumMod val="75000"/>
                </a:schemeClr>
              </a:solidFill>
            </a:endParaRPr>
          </a:p>
          <a:p>
            <a:r>
              <a:rPr lang="mk-MK" dirty="0" smtClean="0">
                <a:solidFill>
                  <a:schemeClr val="accent2">
                    <a:lumMod val="75000"/>
                  </a:schemeClr>
                </a:solidFill>
              </a:rPr>
              <a:t>ЗАШТИТА ОД ВОЗНЕМИРУВАЊЕ НА РАБОТНОТО МЕСТО ВО ДРЖАВЕН ИНСПЕКТОРАТ ЗА ГРАДЕЖНИШТВО И УРБАНИЗАМ</a:t>
            </a:r>
            <a:endParaRPr lang="en-US" dirty="0">
              <a:solidFill>
                <a:schemeClr val="accent2">
                  <a:lumMod val="75000"/>
                </a:schemeClr>
              </a:solidFill>
            </a:endParaRPr>
          </a:p>
        </p:txBody>
      </p:sp>
    </p:spTree>
    <p:extLst>
      <p:ext uri="{BB962C8B-B14F-4D97-AF65-F5344CB8AC3E}">
        <p14:creationId xmlns:p14="http://schemas.microsoft.com/office/powerpoint/2010/main" val="3031422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66800"/>
            <a:ext cx="6210300" cy="4419600"/>
          </a:xfrm>
        </p:spPr>
        <p:txBody>
          <a:bodyPr>
            <a:normAutofit/>
          </a:bodyPr>
          <a:lstStyle/>
          <a:p>
            <a:r>
              <a:rPr lang="ru-RU" sz="2700" i="1" dirty="0">
                <a:solidFill>
                  <a:srgbClr val="00B050"/>
                </a:solidFill>
              </a:rPr>
              <a:t>ЗАПОМНИ</a:t>
            </a:r>
            <a:r>
              <a:rPr lang="ru-RU" sz="2700" i="1" dirty="0" smtClean="0">
                <a:solidFill>
                  <a:srgbClr val="00B050"/>
                </a:solidFill>
              </a:rPr>
              <a:t>:</a:t>
            </a:r>
            <a:r>
              <a:rPr lang="ru-RU" sz="2700" dirty="0" smtClean="0"/>
              <a:t/>
            </a:r>
            <a:br>
              <a:rPr lang="ru-RU" sz="2700" dirty="0" smtClean="0"/>
            </a:br>
            <a:r>
              <a:rPr lang="ru-RU" sz="2700" dirty="0"/>
              <a:t/>
            </a:r>
            <a:br>
              <a:rPr lang="ru-RU" sz="2700" dirty="0"/>
            </a:br>
            <a:r>
              <a:rPr lang="ru-RU" sz="2200" dirty="0">
                <a:solidFill>
                  <a:schemeClr val="accent2">
                    <a:lumMod val="75000"/>
                  </a:schemeClr>
                </a:solidFill>
              </a:rPr>
              <a:t>1. Води евиденција кога и на кој начин се</a:t>
            </a:r>
            <a:br>
              <a:rPr lang="ru-RU" sz="2200" dirty="0">
                <a:solidFill>
                  <a:schemeClr val="accent2">
                    <a:lumMod val="75000"/>
                  </a:schemeClr>
                </a:solidFill>
              </a:rPr>
            </a:br>
            <a:r>
              <a:rPr lang="ru-RU" sz="2200" dirty="0">
                <a:solidFill>
                  <a:schemeClr val="accent2">
                    <a:lumMod val="75000"/>
                  </a:schemeClr>
                </a:solidFill>
              </a:rPr>
              <a:t>остварени контактите со вршителот/ката </a:t>
            </a:r>
            <a:r>
              <a:rPr lang="ru-RU" sz="2200" dirty="0" smtClean="0">
                <a:solidFill>
                  <a:schemeClr val="accent2">
                    <a:lumMod val="75000"/>
                  </a:schemeClr>
                </a:solidFill>
              </a:rPr>
              <a:t>на вознемирување </a:t>
            </a:r>
            <a:r>
              <a:rPr lang="ru-RU" sz="2200" dirty="0">
                <a:solidFill>
                  <a:schemeClr val="accent2">
                    <a:lumMod val="75000"/>
                  </a:schemeClr>
                </a:solidFill>
              </a:rPr>
              <a:t>и со која содржина</a:t>
            </a:r>
            <a:r>
              <a:rPr lang="ru-RU" sz="2200" dirty="0" smtClean="0">
                <a:solidFill>
                  <a:schemeClr val="accent2">
                    <a:lumMod val="75000"/>
                  </a:schemeClr>
                </a:solidFill>
              </a:rPr>
              <a:t>!</a:t>
            </a:r>
            <a:br>
              <a:rPr lang="ru-RU" sz="2200" dirty="0" smtClean="0">
                <a:solidFill>
                  <a:schemeClr val="accent2">
                    <a:lumMod val="75000"/>
                  </a:schemeClr>
                </a:solidFill>
              </a:rPr>
            </a:br>
            <a:r>
              <a:rPr lang="ru-RU" sz="2200" dirty="0"/>
              <a:t/>
            </a:r>
            <a:br>
              <a:rPr lang="ru-RU" sz="2200" dirty="0"/>
            </a:br>
            <a:r>
              <a:rPr lang="ru-RU" sz="2200" dirty="0">
                <a:solidFill>
                  <a:schemeClr val="accent2">
                    <a:lumMod val="75000"/>
                  </a:schemeClr>
                </a:solidFill>
              </a:rPr>
              <a:t>2. Барањето достави го во рок од </a:t>
            </a:r>
            <a:r>
              <a:rPr lang="ru-RU" sz="2200" dirty="0" smtClean="0">
                <a:solidFill>
                  <a:schemeClr val="accent2">
                    <a:lumMod val="75000"/>
                  </a:schemeClr>
                </a:solidFill>
              </a:rPr>
              <a:t>6 месеци!</a:t>
            </a:r>
            <a:br>
              <a:rPr lang="ru-RU" sz="2200" dirty="0" smtClean="0">
                <a:solidFill>
                  <a:schemeClr val="accent2">
                    <a:lumMod val="75000"/>
                  </a:schemeClr>
                </a:solidFill>
              </a:rPr>
            </a:br>
            <a:r>
              <a:rPr lang="ru-RU" sz="2200" dirty="0">
                <a:solidFill>
                  <a:schemeClr val="accent2">
                    <a:lumMod val="75000"/>
                  </a:schemeClr>
                </a:solidFill>
              </a:rPr>
              <a:t/>
            </a:r>
            <a:br>
              <a:rPr lang="ru-RU" sz="2200" dirty="0">
                <a:solidFill>
                  <a:schemeClr val="accent2">
                    <a:lumMod val="75000"/>
                  </a:schemeClr>
                </a:solidFill>
              </a:rPr>
            </a:br>
            <a:r>
              <a:rPr lang="ru-RU" sz="2200" dirty="0">
                <a:solidFill>
                  <a:schemeClr val="accent2">
                    <a:lumMod val="75000"/>
                  </a:schemeClr>
                </a:solidFill>
              </a:rPr>
              <a:t>3. Податоците треба да се веродостојни и</a:t>
            </a:r>
            <a:br>
              <a:rPr lang="ru-RU" sz="2200" dirty="0">
                <a:solidFill>
                  <a:schemeClr val="accent2">
                    <a:lumMod val="75000"/>
                  </a:schemeClr>
                </a:solidFill>
              </a:rPr>
            </a:br>
            <a:r>
              <a:rPr lang="ru-RU" sz="2200" dirty="0">
                <a:solidFill>
                  <a:schemeClr val="accent2">
                    <a:lumMod val="75000"/>
                  </a:schemeClr>
                </a:solidFill>
              </a:rPr>
              <a:t>дадени под целосна </a:t>
            </a:r>
            <a:r>
              <a:rPr lang="ru-RU" sz="2200" dirty="0" smtClean="0">
                <a:solidFill>
                  <a:schemeClr val="accent2">
                    <a:lumMod val="75000"/>
                  </a:schemeClr>
                </a:solidFill>
              </a:rPr>
              <a:t>кривична, материјална и </a:t>
            </a:r>
            <a:r>
              <a:rPr lang="ru-RU" sz="2200" dirty="0">
                <a:solidFill>
                  <a:schemeClr val="accent2">
                    <a:lumMod val="75000"/>
                  </a:schemeClr>
                </a:solidFill>
              </a:rPr>
              <a:t>морална одговорност!</a:t>
            </a:r>
            <a:endParaRPr lang="en-US" sz="2200" dirty="0">
              <a:solidFill>
                <a:schemeClr val="accent2">
                  <a:lumMod val="75000"/>
                </a:schemeClr>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5638800"/>
            <a:ext cx="43434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55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6400800" cy="8382000"/>
          </a:xfrm>
        </p:spPr>
        <p:txBody>
          <a:bodyPr>
            <a:noAutofit/>
          </a:bodyPr>
          <a:lstStyle/>
          <a:p>
            <a:pPr marL="109728" indent="0">
              <a:buNone/>
            </a:pPr>
            <a:r>
              <a:rPr lang="ru-RU" sz="1500" b="1" dirty="0"/>
              <a:t>ПРАВА И </a:t>
            </a:r>
            <a:r>
              <a:rPr lang="ru-RU" sz="1500" b="1" dirty="0" smtClean="0"/>
              <a:t>ОДГОВОРНОСТИ</a:t>
            </a:r>
          </a:p>
          <a:p>
            <a:pPr marL="109728" indent="0">
              <a:buNone/>
            </a:pPr>
            <a:endParaRPr lang="ru-RU" sz="1500" b="1" dirty="0"/>
          </a:p>
          <a:p>
            <a:pPr algn="just"/>
            <a:r>
              <a:rPr lang="ru-RU" sz="1500" b="1" i="1" dirty="0">
                <a:solidFill>
                  <a:schemeClr val="accent2">
                    <a:lumMod val="75000"/>
                  </a:schemeClr>
                </a:solidFill>
              </a:rPr>
              <a:t>Ако си вознемирувано лице имаш право</a:t>
            </a:r>
            <a:r>
              <a:rPr lang="ru-RU" sz="1500" b="1" i="1" dirty="0" smtClean="0">
                <a:solidFill>
                  <a:schemeClr val="accent2">
                    <a:lumMod val="75000"/>
                  </a:schemeClr>
                </a:solidFill>
              </a:rPr>
              <a:t>:</a:t>
            </a:r>
            <a:endParaRPr lang="en-US" sz="1500" b="1" i="1" dirty="0" smtClean="0">
              <a:solidFill>
                <a:schemeClr val="accent2">
                  <a:lumMod val="75000"/>
                </a:schemeClr>
              </a:solidFill>
            </a:endParaRPr>
          </a:p>
          <a:p>
            <a:pPr marL="109728" indent="0" algn="just">
              <a:buNone/>
            </a:pPr>
            <a:endParaRPr lang="ru-RU" sz="1500" b="1" dirty="0">
              <a:solidFill>
                <a:schemeClr val="accent2">
                  <a:lumMod val="75000"/>
                </a:schemeClr>
              </a:solidFill>
            </a:endParaRPr>
          </a:p>
          <a:p>
            <a:pPr marL="109728" indent="0" algn="just">
              <a:buNone/>
            </a:pPr>
            <a:r>
              <a:rPr lang="ru-RU" sz="1500" dirty="0" smtClean="0">
                <a:solidFill>
                  <a:schemeClr val="accent2">
                    <a:lumMod val="75000"/>
                  </a:schemeClr>
                </a:solidFill>
              </a:rPr>
              <a:t>√ </a:t>
            </a:r>
            <a:r>
              <a:rPr lang="ru-RU" sz="1500" dirty="0">
                <a:solidFill>
                  <a:schemeClr val="accent2">
                    <a:lumMod val="75000"/>
                  </a:schemeClr>
                </a:solidFill>
              </a:rPr>
              <a:t>да поведеш постапка за заштита од вознемирување, без </a:t>
            </a:r>
            <a:r>
              <a:rPr lang="ru-RU" sz="1500" dirty="0" smtClean="0">
                <a:solidFill>
                  <a:schemeClr val="accent2">
                    <a:lumMod val="75000"/>
                  </a:schemeClr>
                </a:solidFill>
              </a:rPr>
              <a:t>страв од </a:t>
            </a:r>
            <a:r>
              <a:rPr lang="ru-RU" sz="1500" dirty="0">
                <a:solidFill>
                  <a:schemeClr val="accent2">
                    <a:lumMod val="75000"/>
                  </a:schemeClr>
                </a:solidFill>
              </a:rPr>
              <a:t>потсмев, од одмазда или да бидеш обвинет/а;</a:t>
            </a:r>
          </a:p>
          <a:p>
            <a:pPr marL="109728" indent="0" algn="just">
              <a:buNone/>
            </a:pPr>
            <a:r>
              <a:rPr lang="ru-RU" sz="1500" dirty="0">
                <a:solidFill>
                  <a:schemeClr val="accent2">
                    <a:lumMod val="75000"/>
                  </a:schemeClr>
                </a:solidFill>
              </a:rPr>
              <a:t>√ да бидеш информиран/а за резултатите од постапката и за</a:t>
            </a:r>
          </a:p>
          <a:p>
            <a:pPr marL="109728" indent="0" algn="just">
              <a:buNone/>
            </a:pPr>
            <a:r>
              <a:rPr lang="ru-RU" sz="1500" dirty="0">
                <a:solidFill>
                  <a:schemeClr val="accent2">
                    <a:lumMod val="75000"/>
                  </a:schemeClr>
                </a:solidFill>
              </a:rPr>
              <a:t>елементите кои се поврзани со постапката, но и за мерките кои </a:t>
            </a:r>
            <a:r>
              <a:rPr lang="ru-RU" sz="1500" dirty="0" smtClean="0">
                <a:solidFill>
                  <a:schemeClr val="accent2">
                    <a:lumMod val="75000"/>
                  </a:schemeClr>
                </a:solidFill>
              </a:rPr>
              <a:t>ќе бидат </a:t>
            </a:r>
            <a:r>
              <a:rPr lang="ru-RU" sz="1500" dirty="0">
                <a:solidFill>
                  <a:schemeClr val="accent2">
                    <a:lumMod val="75000"/>
                  </a:schemeClr>
                </a:solidFill>
              </a:rPr>
              <a:t>преземени;</a:t>
            </a:r>
          </a:p>
          <a:p>
            <a:pPr marL="109728" indent="0" algn="just">
              <a:buNone/>
            </a:pPr>
            <a:r>
              <a:rPr lang="ru-RU" sz="1500" dirty="0">
                <a:solidFill>
                  <a:schemeClr val="accent2">
                    <a:lumMod val="75000"/>
                  </a:schemeClr>
                </a:solidFill>
              </a:rPr>
              <a:t>√ повратна иформација треба да добиеш во рок од 30 дена </a:t>
            </a:r>
            <a:r>
              <a:rPr lang="ru-RU" sz="1500" dirty="0" smtClean="0">
                <a:solidFill>
                  <a:schemeClr val="accent2">
                    <a:lumMod val="75000"/>
                  </a:schemeClr>
                </a:solidFill>
              </a:rPr>
              <a:t>по поднесеното </a:t>
            </a:r>
            <a:r>
              <a:rPr lang="ru-RU" sz="1500" dirty="0">
                <a:solidFill>
                  <a:schemeClr val="accent2">
                    <a:lumMod val="75000"/>
                  </a:schemeClr>
                </a:solidFill>
              </a:rPr>
              <a:t>барање;</a:t>
            </a:r>
          </a:p>
          <a:p>
            <a:pPr marL="109728" indent="0" algn="just">
              <a:buNone/>
            </a:pPr>
            <a:r>
              <a:rPr lang="ru-RU" sz="1500" dirty="0">
                <a:solidFill>
                  <a:schemeClr val="accent2">
                    <a:lumMod val="75000"/>
                  </a:schemeClr>
                </a:solidFill>
              </a:rPr>
              <a:t>√ да избереш претставник на синдикатот во кој членуваш;</a:t>
            </a:r>
          </a:p>
          <a:p>
            <a:pPr marL="109728" indent="0" algn="just">
              <a:buNone/>
            </a:pPr>
            <a:r>
              <a:rPr lang="ru-RU" sz="1500" dirty="0">
                <a:solidFill>
                  <a:schemeClr val="accent2">
                    <a:lumMod val="75000"/>
                  </a:schemeClr>
                </a:solidFill>
              </a:rPr>
              <a:t>√ повторно да се обратиш за помош доколку не </a:t>
            </a:r>
            <a:r>
              <a:rPr lang="ru-RU" sz="1500" dirty="0" smtClean="0">
                <a:solidFill>
                  <a:schemeClr val="accent2">
                    <a:lumMod val="75000"/>
                  </a:schemeClr>
                </a:solidFill>
              </a:rPr>
              <a:t>престанат дејствата </a:t>
            </a:r>
            <a:r>
              <a:rPr lang="ru-RU" sz="1500" dirty="0">
                <a:solidFill>
                  <a:schemeClr val="accent2">
                    <a:lumMod val="75000"/>
                  </a:schemeClr>
                </a:solidFill>
              </a:rPr>
              <a:t>кои те вознемируваат;</a:t>
            </a:r>
          </a:p>
          <a:p>
            <a:pPr marL="109728" indent="0" algn="just">
              <a:buNone/>
            </a:pPr>
            <a:r>
              <a:rPr lang="ru-RU" sz="1500" dirty="0">
                <a:solidFill>
                  <a:schemeClr val="accent2">
                    <a:lumMod val="75000"/>
                  </a:schemeClr>
                </a:solidFill>
              </a:rPr>
              <a:t>√ на фер и непристрасна постапка</a:t>
            </a:r>
            <a:r>
              <a:rPr lang="ru-RU" sz="1500" dirty="0" smtClean="0">
                <a:solidFill>
                  <a:schemeClr val="accent2">
                    <a:lumMod val="75000"/>
                  </a:schemeClr>
                </a:solidFill>
              </a:rPr>
              <a:t>.</a:t>
            </a:r>
          </a:p>
          <a:p>
            <a:pPr marL="109728" indent="0" algn="just">
              <a:buNone/>
            </a:pPr>
            <a:endParaRPr lang="ru-RU" sz="1500" dirty="0">
              <a:solidFill>
                <a:schemeClr val="accent2">
                  <a:lumMod val="75000"/>
                </a:schemeClr>
              </a:solidFill>
            </a:endParaRPr>
          </a:p>
          <a:p>
            <a:pPr algn="just"/>
            <a:r>
              <a:rPr lang="ru-RU" sz="1500" b="1" i="1" dirty="0">
                <a:solidFill>
                  <a:schemeClr val="accent2">
                    <a:lumMod val="75000"/>
                  </a:schemeClr>
                </a:solidFill>
              </a:rPr>
              <a:t>Одговорен/одговорна си</a:t>
            </a:r>
            <a:r>
              <a:rPr lang="ru-RU" sz="1500" b="1" i="1" dirty="0" smtClean="0">
                <a:solidFill>
                  <a:schemeClr val="accent2">
                    <a:lumMod val="75000"/>
                  </a:schemeClr>
                </a:solidFill>
              </a:rPr>
              <a:t>:</a:t>
            </a:r>
            <a:endParaRPr lang="en-US" sz="1500" b="1" i="1" dirty="0" smtClean="0">
              <a:solidFill>
                <a:schemeClr val="accent2">
                  <a:lumMod val="75000"/>
                </a:schemeClr>
              </a:solidFill>
            </a:endParaRPr>
          </a:p>
          <a:p>
            <a:pPr marL="109728" indent="0" algn="just">
              <a:buNone/>
            </a:pPr>
            <a:endParaRPr lang="ru-RU" sz="1500" b="1" dirty="0">
              <a:solidFill>
                <a:schemeClr val="accent2">
                  <a:lumMod val="75000"/>
                </a:schemeClr>
              </a:solidFill>
            </a:endParaRPr>
          </a:p>
          <a:p>
            <a:pPr marL="109728" indent="0" algn="just">
              <a:buNone/>
            </a:pPr>
            <a:r>
              <a:rPr lang="ru-RU" sz="1500" dirty="0">
                <a:solidFill>
                  <a:schemeClr val="accent2">
                    <a:lumMod val="75000"/>
                  </a:schemeClr>
                </a:solidFill>
              </a:rPr>
              <a:t>√ да информираш во најкус можен рок за твоето </a:t>
            </a:r>
            <a:r>
              <a:rPr lang="ru-RU" sz="1500" dirty="0" smtClean="0">
                <a:solidFill>
                  <a:schemeClr val="accent2">
                    <a:lumMod val="75000"/>
                  </a:schemeClr>
                </a:solidFill>
              </a:rPr>
              <a:t>несогласување или </a:t>
            </a:r>
            <a:r>
              <a:rPr lang="ru-RU" sz="1500" dirty="0">
                <a:solidFill>
                  <a:schemeClr val="accent2">
                    <a:lumMod val="75000"/>
                  </a:schemeClr>
                </a:solidFill>
              </a:rPr>
              <a:t>за чувството на непријатност од постапките на лицето/а или </a:t>
            </a:r>
            <a:r>
              <a:rPr lang="ru-RU" sz="1500" dirty="0" smtClean="0">
                <a:solidFill>
                  <a:schemeClr val="accent2">
                    <a:lumMod val="75000"/>
                  </a:schemeClr>
                </a:solidFill>
              </a:rPr>
              <a:t>за неговото </a:t>
            </a:r>
            <a:r>
              <a:rPr lang="ru-RU" sz="1500" dirty="0">
                <a:solidFill>
                  <a:schemeClr val="accent2">
                    <a:lumMod val="75000"/>
                  </a:schemeClr>
                </a:solidFill>
              </a:rPr>
              <a:t>однесување кон тебе</a:t>
            </a:r>
            <a:r>
              <a:rPr lang="ru-RU" sz="1500" dirty="0" smtClean="0">
                <a:solidFill>
                  <a:schemeClr val="accent2">
                    <a:lumMod val="75000"/>
                  </a:schemeClr>
                </a:solidFill>
              </a:rPr>
              <a:t>;</a:t>
            </a:r>
          </a:p>
          <a:p>
            <a:pPr marL="109728" indent="0" algn="just">
              <a:buNone/>
            </a:pPr>
            <a:endParaRPr lang="ru-RU" sz="1500" dirty="0">
              <a:solidFill>
                <a:schemeClr val="accent2">
                  <a:lumMod val="75000"/>
                </a:schemeClr>
              </a:solidFill>
            </a:endParaRPr>
          </a:p>
          <a:p>
            <a:pPr algn="just"/>
            <a:r>
              <a:rPr lang="ru-RU" sz="1500" b="1" i="1" dirty="0" smtClean="0">
                <a:solidFill>
                  <a:schemeClr val="accent2">
                    <a:lumMod val="75000"/>
                  </a:schemeClr>
                </a:solidFill>
              </a:rPr>
              <a:t>Ако </a:t>
            </a:r>
            <a:r>
              <a:rPr lang="ru-RU" sz="1500" b="1" i="1" dirty="0">
                <a:solidFill>
                  <a:schemeClr val="accent2">
                    <a:lumMod val="75000"/>
                  </a:schemeClr>
                </a:solidFill>
              </a:rPr>
              <a:t>си вршител/ка на вознемирувањето имаш право</a:t>
            </a:r>
            <a:r>
              <a:rPr lang="ru-RU" sz="1500" b="1" i="1" dirty="0" smtClean="0">
                <a:solidFill>
                  <a:schemeClr val="accent2">
                    <a:lumMod val="75000"/>
                  </a:schemeClr>
                </a:solidFill>
              </a:rPr>
              <a:t>:</a:t>
            </a:r>
            <a:endParaRPr lang="en-US" sz="1500" b="1" i="1" dirty="0" smtClean="0">
              <a:solidFill>
                <a:schemeClr val="accent2">
                  <a:lumMod val="75000"/>
                </a:schemeClr>
              </a:solidFill>
            </a:endParaRPr>
          </a:p>
          <a:p>
            <a:pPr marL="109728" indent="0" algn="just">
              <a:buNone/>
            </a:pPr>
            <a:endParaRPr lang="ru-RU" sz="1500" b="1" dirty="0">
              <a:solidFill>
                <a:schemeClr val="accent2">
                  <a:lumMod val="75000"/>
                </a:schemeClr>
              </a:solidFill>
            </a:endParaRPr>
          </a:p>
          <a:p>
            <a:pPr marL="109728" indent="0" algn="just">
              <a:buNone/>
            </a:pPr>
            <a:r>
              <a:rPr lang="ru-RU" sz="1500" dirty="0">
                <a:solidFill>
                  <a:schemeClr val="accent2">
                    <a:lumMod val="75000"/>
                  </a:schemeClr>
                </a:solidFill>
              </a:rPr>
              <a:t>√ да бидеш информиран/а дека е покрената постапка за </a:t>
            </a:r>
            <a:r>
              <a:rPr lang="ru-RU" sz="1500" dirty="0" smtClean="0">
                <a:solidFill>
                  <a:schemeClr val="accent2">
                    <a:lumMod val="75000"/>
                  </a:schemeClr>
                </a:solidFill>
              </a:rPr>
              <a:t>заштита од </a:t>
            </a:r>
            <a:r>
              <a:rPr lang="ru-RU" sz="1500" dirty="0">
                <a:solidFill>
                  <a:schemeClr val="accent2">
                    <a:lumMod val="75000"/>
                  </a:schemeClr>
                </a:solidFill>
              </a:rPr>
              <a:t>вознемирување против тебе;</a:t>
            </a:r>
          </a:p>
          <a:p>
            <a:pPr marL="109728" indent="0" algn="just">
              <a:buNone/>
            </a:pPr>
            <a:r>
              <a:rPr lang="ru-RU" sz="1500" dirty="0">
                <a:solidFill>
                  <a:schemeClr val="accent2">
                    <a:lumMod val="75000"/>
                  </a:schemeClr>
                </a:solidFill>
              </a:rPr>
              <a:t>√ да бидеш информиран/а за идентитетот на </a:t>
            </a:r>
            <a:r>
              <a:rPr lang="ru-RU" sz="1500" dirty="0" smtClean="0">
                <a:solidFill>
                  <a:schemeClr val="accent2">
                    <a:lumMod val="75000"/>
                  </a:schemeClr>
                </a:solidFill>
              </a:rPr>
              <a:t>вознемируваното лице</a:t>
            </a:r>
            <a:r>
              <a:rPr lang="ru-RU" sz="1500" dirty="0">
                <a:solidFill>
                  <a:schemeClr val="accent2">
                    <a:lumMod val="75000"/>
                  </a:schemeClr>
                </a:solidFill>
              </a:rPr>
              <a:t>;</a:t>
            </a:r>
          </a:p>
          <a:p>
            <a:pPr marL="109728" indent="0" algn="just">
              <a:buNone/>
            </a:pPr>
            <a:r>
              <a:rPr lang="ru-RU" sz="1500" dirty="0" smtClean="0">
                <a:solidFill>
                  <a:schemeClr val="accent2">
                    <a:lumMod val="75000"/>
                  </a:schemeClr>
                </a:solidFill>
              </a:rPr>
              <a:t>√ </a:t>
            </a:r>
            <a:r>
              <a:rPr lang="ru-RU" sz="1500" dirty="0">
                <a:solidFill>
                  <a:schemeClr val="accent2">
                    <a:lumMod val="75000"/>
                  </a:schemeClr>
                </a:solidFill>
              </a:rPr>
              <a:t>да бидеш информиран/а за резултатите од постапката и </a:t>
            </a:r>
            <a:r>
              <a:rPr lang="ru-RU" sz="1500" dirty="0" smtClean="0">
                <a:solidFill>
                  <a:schemeClr val="accent2">
                    <a:lumMod val="75000"/>
                  </a:schemeClr>
                </a:solidFill>
              </a:rPr>
              <a:t>за елементите </a:t>
            </a:r>
            <a:r>
              <a:rPr lang="ru-RU" sz="1500" dirty="0">
                <a:solidFill>
                  <a:schemeClr val="accent2">
                    <a:lumMod val="75000"/>
                  </a:schemeClr>
                </a:solidFill>
              </a:rPr>
              <a:t>кои се поврзани со постапката, но и за мерките кои </a:t>
            </a:r>
            <a:r>
              <a:rPr lang="ru-RU" sz="1500" dirty="0" smtClean="0">
                <a:solidFill>
                  <a:schemeClr val="accent2">
                    <a:lumMod val="75000"/>
                  </a:schemeClr>
                </a:solidFill>
              </a:rPr>
              <a:t>ќе бидат </a:t>
            </a:r>
            <a:r>
              <a:rPr lang="ru-RU" sz="1500" dirty="0" smtClean="0">
                <a:solidFill>
                  <a:schemeClr val="accent2">
                    <a:lumMod val="75000"/>
                  </a:schemeClr>
                </a:solidFill>
              </a:rPr>
              <a:t>преземени</a:t>
            </a:r>
            <a:r>
              <a:rPr lang="en-US" sz="1500" dirty="0" smtClean="0">
                <a:solidFill>
                  <a:schemeClr val="accent2">
                    <a:lumMod val="75000"/>
                  </a:schemeClr>
                </a:solidFill>
              </a:rPr>
              <a:t>;</a:t>
            </a:r>
            <a:endParaRPr lang="ru-RU" sz="1500" dirty="0">
              <a:solidFill>
                <a:schemeClr val="accent2">
                  <a:lumMod val="75000"/>
                </a:schemeClr>
              </a:solidFill>
            </a:endParaRPr>
          </a:p>
          <a:p>
            <a:pPr marL="109728" indent="0" algn="just">
              <a:buNone/>
            </a:pPr>
            <a:r>
              <a:rPr lang="ru-RU" sz="1500" dirty="0">
                <a:solidFill>
                  <a:schemeClr val="accent2">
                    <a:lumMod val="75000"/>
                  </a:schemeClr>
                </a:solidFill>
              </a:rPr>
              <a:t>√ на фер и непристрасна постапка</a:t>
            </a:r>
            <a:r>
              <a:rPr lang="ru-RU" sz="1500" dirty="0" smtClean="0">
                <a:solidFill>
                  <a:schemeClr val="accent2">
                    <a:lumMod val="75000"/>
                  </a:schemeClr>
                </a:solidFill>
              </a:rPr>
              <a:t>.</a:t>
            </a:r>
          </a:p>
          <a:p>
            <a:pPr marL="109728" indent="0" algn="just">
              <a:buNone/>
            </a:pPr>
            <a:endParaRPr lang="ru-RU" sz="1500" dirty="0">
              <a:solidFill>
                <a:schemeClr val="accent2">
                  <a:lumMod val="75000"/>
                </a:schemeClr>
              </a:solidFill>
            </a:endParaRPr>
          </a:p>
          <a:p>
            <a:pPr marL="109728" indent="0" algn="just">
              <a:buNone/>
            </a:pPr>
            <a:endParaRPr lang="ru-RU" sz="1500" dirty="0">
              <a:solidFill>
                <a:schemeClr val="accent2">
                  <a:lumMod val="75000"/>
                </a:schemeClr>
              </a:solidFill>
            </a:endParaRPr>
          </a:p>
        </p:txBody>
      </p:sp>
    </p:spTree>
    <p:extLst>
      <p:ext uri="{BB962C8B-B14F-4D97-AF65-F5344CB8AC3E}">
        <p14:creationId xmlns:p14="http://schemas.microsoft.com/office/powerpoint/2010/main" val="333740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14400"/>
            <a:ext cx="6172200" cy="457200"/>
          </a:xfrm>
        </p:spPr>
        <p:txBody>
          <a:bodyPr>
            <a:normAutofit/>
          </a:bodyPr>
          <a:lstStyle/>
          <a:p>
            <a:r>
              <a:rPr lang="ru-RU" sz="2200" b="1" i="1" dirty="0" smtClean="0"/>
              <a:t>     </a:t>
            </a:r>
            <a:r>
              <a:rPr lang="ru-RU" sz="2200" b="1" i="1" dirty="0" smtClean="0">
                <a:solidFill>
                  <a:schemeClr val="accent2">
                    <a:lumMod val="75000"/>
                  </a:schemeClr>
                </a:solidFill>
              </a:rPr>
              <a:t>ПОЧИТУВАН/А</a:t>
            </a:r>
            <a:r>
              <a:rPr lang="ru-RU" sz="2200" b="1" i="1" dirty="0">
                <a:solidFill>
                  <a:schemeClr val="accent2">
                    <a:lumMod val="75000"/>
                  </a:schemeClr>
                </a:solidFill>
              </a:rPr>
              <a:t>,</a:t>
            </a:r>
            <a:endParaRPr lang="en-US" sz="2200" b="1" i="1" dirty="0">
              <a:solidFill>
                <a:schemeClr val="accent2">
                  <a:lumMod val="75000"/>
                </a:schemeClr>
              </a:solidFill>
            </a:endParaRPr>
          </a:p>
        </p:txBody>
      </p:sp>
      <p:sp>
        <p:nvSpPr>
          <p:cNvPr id="3" name="Content Placeholder 2"/>
          <p:cNvSpPr>
            <a:spLocks noGrp="1"/>
          </p:cNvSpPr>
          <p:nvPr>
            <p:ph idx="1"/>
          </p:nvPr>
        </p:nvSpPr>
        <p:spPr>
          <a:xfrm>
            <a:off x="342900" y="1447800"/>
            <a:ext cx="6172200" cy="7467600"/>
          </a:xfrm>
        </p:spPr>
        <p:txBody>
          <a:bodyPr>
            <a:normAutofit fontScale="70000" lnSpcReduction="20000"/>
          </a:bodyPr>
          <a:lstStyle/>
          <a:p>
            <a:pPr algn="just"/>
            <a:r>
              <a:rPr lang="ru-RU" sz="4000" b="1" dirty="0">
                <a:solidFill>
                  <a:schemeClr val="accent2">
                    <a:lumMod val="75000"/>
                  </a:schemeClr>
                </a:solidFill>
              </a:rPr>
              <a:t>Д</a:t>
            </a:r>
            <a:r>
              <a:rPr lang="ru-RU" dirty="0">
                <a:solidFill>
                  <a:schemeClr val="accent2">
                    <a:lumMod val="75000"/>
                  </a:schemeClr>
                </a:solidFill>
              </a:rPr>
              <a:t>ржавниот инспекторат за градежништво и урбанизам </a:t>
            </a:r>
            <a:r>
              <a:rPr lang="ru-RU" dirty="0" smtClean="0">
                <a:solidFill>
                  <a:schemeClr val="accent2">
                    <a:lumMod val="75000"/>
                  </a:schemeClr>
                </a:solidFill>
              </a:rPr>
              <a:t>не поддржува </a:t>
            </a:r>
            <a:r>
              <a:rPr lang="ru-RU" dirty="0">
                <a:solidFill>
                  <a:schemeClr val="accent2">
                    <a:lumMod val="75000"/>
                  </a:schemeClr>
                </a:solidFill>
              </a:rPr>
              <a:t>вознемирување на работното место. </a:t>
            </a:r>
            <a:endParaRPr lang="ru-RU" dirty="0" smtClean="0">
              <a:solidFill>
                <a:schemeClr val="accent2">
                  <a:lumMod val="75000"/>
                </a:schemeClr>
              </a:solidFill>
            </a:endParaRPr>
          </a:p>
          <a:p>
            <a:pPr algn="just"/>
            <a:r>
              <a:rPr lang="ru-RU" sz="4000" b="1" dirty="0" smtClean="0">
                <a:solidFill>
                  <a:schemeClr val="accent2">
                    <a:lumMod val="75000"/>
                  </a:schemeClr>
                </a:solidFill>
              </a:rPr>
              <a:t>С</a:t>
            </a:r>
            <a:r>
              <a:rPr lang="ru-RU" dirty="0" smtClean="0">
                <a:solidFill>
                  <a:schemeClr val="accent2">
                    <a:lumMod val="75000"/>
                  </a:schemeClr>
                </a:solidFill>
              </a:rPr>
              <a:t>екој </a:t>
            </a:r>
            <a:r>
              <a:rPr lang="ru-RU" dirty="0">
                <a:solidFill>
                  <a:schemeClr val="accent2">
                    <a:lumMod val="75000"/>
                  </a:schemeClr>
                </a:solidFill>
              </a:rPr>
              <a:t>вработен/а има право на заштита од вознемирување на работното </a:t>
            </a:r>
            <a:r>
              <a:rPr lang="ru-RU" dirty="0" smtClean="0">
                <a:solidFill>
                  <a:schemeClr val="accent2">
                    <a:lumMod val="75000"/>
                  </a:schemeClr>
                </a:solidFill>
              </a:rPr>
              <a:t>место.</a:t>
            </a:r>
          </a:p>
          <a:p>
            <a:pPr algn="just"/>
            <a:r>
              <a:rPr lang="ru-RU" sz="4000" b="1" dirty="0" smtClean="0">
                <a:solidFill>
                  <a:schemeClr val="accent2">
                    <a:lumMod val="75000"/>
                  </a:schemeClr>
                </a:solidFill>
              </a:rPr>
              <a:t>В</a:t>
            </a:r>
            <a:r>
              <a:rPr lang="ru-RU" dirty="0" smtClean="0">
                <a:solidFill>
                  <a:schemeClr val="accent2">
                    <a:lumMod val="75000"/>
                  </a:schemeClr>
                </a:solidFill>
              </a:rPr>
              <a:t>одичот </a:t>
            </a:r>
            <a:r>
              <a:rPr lang="ru-RU" dirty="0">
                <a:solidFill>
                  <a:schemeClr val="accent2">
                    <a:lumMod val="75000"/>
                  </a:schemeClr>
                </a:solidFill>
              </a:rPr>
              <a:t>е изготвен со цел, тебе, како на вработен/а или кандидат/ка за вработување во Државниот инспекторат за градежништво и </a:t>
            </a:r>
            <a:r>
              <a:rPr lang="ru-RU" dirty="0" smtClean="0">
                <a:solidFill>
                  <a:schemeClr val="accent2">
                    <a:lumMod val="75000"/>
                  </a:schemeClr>
                </a:solidFill>
              </a:rPr>
              <a:t>урбанизам, </a:t>
            </a:r>
            <a:r>
              <a:rPr lang="ru-RU" dirty="0">
                <a:solidFill>
                  <a:schemeClr val="accent2">
                    <a:lumMod val="75000"/>
                  </a:schemeClr>
                </a:solidFill>
              </a:rPr>
              <a:t>да ти ги приближи начините и можностите за заштита од вознемирување на работното место и механизмите за превенција и за навремено справување со секаков облик на </a:t>
            </a:r>
            <a:r>
              <a:rPr lang="ru-RU" dirty="0" smtClean="0">
                <a:solidFill>
                  <a:schemeClr val="accent2">
                    <a:lumMod val="75000"/>
                  </a:schemeClr>
                </a:solidFill>
              </a:rPr>
              <a:t>вознемирување.</a:t>
            </a:r>
          </a:p>
          <a:p>
            <a:pPr algn="just"/>
            <a:r>
              <a:rPr lang="ru-RU" sz="4000" b="1" dirty="0" smtClean="0">
                <a:solidFill>
                  <a:schemeClr val="accent2">
                    <a:lumMod val="75000"/>
                  </a:schemeClr>
                </a:solidFill>
              </a:rPr>
              <a:t>Т</a:t>
            </a:r>
            <a:r>
              <a:rPr lang="ru-RU" dirty="0" smtClean="0">
                <a:solidFill>
                  <a:schemeClr val="accent2">
                    <a:lumMod val="75000"/>
                  </a:schemeClr>
                </a:solidFill>
              </a:rPr>
              <a:t>е </a:t>
            </a:r>
            <a:r>
              <a:rPr lang="ru-RU" dirty="0">
                <a:solidFill>
                  <a:schemeClr val="accent2">
                    <a:lumMod val="75000"/>
                  </a:schemeClr>
                </a:solidFill>
              </a:rPr>
              <a:t>охрабруваме да се обратиш за совет и помош и навремено да известиш за неприфатливите облици на однесување кои ти предизвикуваат </a:t>
            </a:r>
            <a:r>
              <a:rPr lang="ru-RU" dirty="0" smtClean="0">
                <a:solidFill>
                  <a:schemeClr val="accent2">
                    <a:lumMod val="75000"/>
                  </a:schemeClr>
                </a:solidFill>
              </a:rPr>
              <a:t>вознемирување.</a:t>
            </a:r>
          </a:p>
          <a:p>
            <a:pPr algn="just"/>
            <a:r>
              <a:rPr lang="ru-RU" sz="4000" b="1" dirty="0" smtClean="0">
                <a:solidFill>
                  <a:schemeClr val="accent2">
                    <a:lumMod val="75000"/>
                  </a:schemeClr>
                </a:solidFill>
              </a:rPr>
              <a:t>В</a:t>
            </a:r>
            <a:r>
              <a:rPr lang="ru-RU" dirty="0" smtClean="0">
                <a:solidFill>
                  <a:schemeClr val="accent2">
                    <a:lumMod val="75000"/>
                  </a:schemeClr>
                </a:solidFill>
              </a:rPr>
              <a:t>одичот </a:t>
            </a:r>
            <a:r>
              <a:rPr lang="ru-RU" dirty="0">
                <a:solidFill>
                  <a:schemeClr val="accent2">
                    <a:lumMod val="75000"/>
                  </a:schemeClr>
                </a:solidFill>
              </a:rPr>
              <a:t>те поттикнува да се однесуваш правилно, чесно и професионално и на начин со кој се почитува достоинството, интегритетот и угледот на индивидуално и институционално ниво. </a:t>
            </a:r>
            <a:endParaRPr lang="ru-RU" dirty="0" smtClean="0">
              <a:solidFill>
                <a:schemeClr val="accent2">
                  <a:lumMod val="75000"/>
                </a:schemeClr>
              </a:solidFill>
            </a:endParaRPr>
          </a:p>
          <a:p>
            <a:pPr marL="109728" indent="0">
              <a:buNone/>
            </a:pPr>
            <a:endParaRPr lang="ru-RU" dirty="0" smtClean="0">
              <a:solidFill>
                <a:schemeClr val="accent2">
                  <a:lumMod val="75000"/>
                </a:schemeClr>
              </a:solidFill>
            </a:endParaRPr>
          </a:p>
          <a:p>
            <a:pPr marL="109728" indent="0">
              <a:buNone/>
            </a:pPr>
            <a:r>
              <a:rPr lang="ru-RU" dirty="0" smtClean="0">
                <a:solidFill>
                  <a:schemeClr val="accent2">
                    <a:lumMod val="75000"/>
                  </a:schemeClr>
                </a:solidFill>
              </a:rPr>
              <a:t>Со почит,</a:t>
            </a:r>
          </a:p>
          <a:p>
            <a:pPr marL="109728" indent="0">
              <a:buNone/>
            </a:pPr>
            <a:r>
              <a:rPr lang="ru-RU" dirty="0" smtClean="0">
                <a:solidFill>
                  <a:schemeClr val="accent2">
                    <a:lumMod val="75000"/>
                  </a:schemeClr>
                </a:solidFill>
              </a:rPr>
              <a:t>Државен </a:t>
            </a:r>
            <a:r>
              <a:rPr lang="ru-RU" dirty="0">
                <a:solidFill>
                  <a:schemeClr val="accent2">
                    <a:lumMod val="75000"/>
                  </a:schemeClr>
                </a:solidFill>
              </a:rPr>
              <a:t>инспекторат за градежништво и урбанизам </a:t>
            </a:r>
            <a:endParaRPr lang="en-US" dirty="0">
              <a:solidFill>
                <a:schemeClr val="accent2">
                  <a:lumMod val="75000"/>
                </a:schemeClr>
              </a:solidFill>
            </a:endParaRPr>
          </a:p>
        </p:txBody>
      </p:sp>
    </p:spTree>
    <p:extLst>
      <p:ext uri="{BB962C8B-B14F-4D97-AF65-F5344CB8AC3E}">
        <p14:creationId xmlns:p14="http://schemas.microsoft.com/office/powerpoint/2010/main" val="380821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838200"/>
            <a:ext cx="6172200" cy="2362200"/>
          </a:xfrm>
        </p:spPr>
        <p:txBody>
          <a:bodyPr>
            <a:normAutofit/>
          </a:bodyPr>
          <a:lstStyle/>
          <a:p>
            <a:r>
              <a:rPr lang="ru-RU" sz="2000" dirty="0">
                <a:solidFill>
                  <a:schemeClr val="accent2">
                    <a:lumMod val="75000"/>
                  </a:schemeClr>
                </a:solidFill>
                <a:latin typeface="+mn-lt"/>
              </a:rPr>
              <a:t>ШТО Е </a:t>
            </a:r>
            <a:r>
              <a:rPr lang="ru-RU" sz="2000" dirty="0" smtClean="0">
                <a:solidFill>
                  <a:schemeClr val="accent2">
                    <a:lumMod val="75000"/>
                  </a:schemeClr>
                </a:solidFill>
                <a:latin typeface="+mn-lt"/>
              </a:rPr>
              <a:t>ВОЗНЕМИРУВАЊЕ?</a:t>
            </a:r>
            <a:br>
              <a:rPr lang="ru-RU" sz="2000" dirty="0" smtClean="0">
                <a:solidFill>
                  <a:schemeClr val="accent2">
                    <a:lumMod val="75000"/>
                  </a:schemeClr>
                </a:solidFill>
                <a:latin typeface="+mn-lt"/>
              </a:rPr>
            </a:br>
            <a:r>
              <a:rPr lang="ru-RU" sz="2000" dirty="0" smtClean="0">
                <a:solidFill>
                  <a:schemeClr val="accent2">
                    <a:lumMod val="75000"/>
                  </a:schemeClr>
                </a:solidFill>
                <a:latin typeface="+mn-lt"/>
              </a:rPr>
              <a:t> </a:t>
            </a:r>
            <a:r>
              <a:rPr lang="ru-RU" sz="1800" dirty="0" smtClean="0">
                <a:solidFill>
                  <a:schemeClr val="accent2">
                    <a:lumMod val="75000"/>
                  </a:schemeClr>
                </a:solidFill>
                <a:latin typeface="+mn-lt"/>
              </a:rPr>
              <a:t/>
            </a:r>
            <a:br>
              <a:rPr lang="ru-RU" sz="1800" dirty="0" smtClean="0">
                <a:solidFill>
                  <a:schemeClr val="accent2">
                    <a:lumMod val="75000"/>
                  </a:schemeClr>
                </a:solidFill>
                <a:latin typeface="+mn-lt"/>
              </a:rPr>
            </a:br>
            <a:r>
              <a:rPr lang="ru-RU" sz="1800" dirty="0" smtClean="0">
                <a:solidFill>
                  <a:schemeClr val="accent2">
                    <a:lumMod val="75000"/>
                  </a:schemeClr>
                </a:solidFill>
                <a:latin typeface="+mn-lt"/>
              </a:rPr>
              <a:t>Вознемирување </a:t>
            </a:r>
            <a:r>
              <a:rPr lang="ru-RU" sz="1800" dirty="0">
                <a:solidFill>
                  <a:schemeClr val="accent2">
                    <a:lumMod val="75000"/>
                  </a:schemeClr>
                </a:solidFill>
                <a:latin typeface="+mn-lt"/>
              </a:rPr>
              <a:t>на работното место претставува поттикнување или наведување на однесување со кое психички или полово се вознемирува вработениот/та или група вработени. Вознемирувањето може да настане во Државниот инспекторат за градежништво и урбанизам </a:t>
            </a:r>
            <a:r>
              <a:rPr lang="ru-RU" sz="1800" dirty="0" smtClean="0">
                <a:solidFill>
                  <a:schemeClr val="accent2">
                    <a:lumMod val="75000"/>
                  </a:schemeClr>
                </a:solidFill>
                <a:latin typeface="+mn-lt"/>
              </a:rPr>
              <a:t>но и надвор од неговите простории.</a:t>
            </a:r>
            <a:endParaRPr lang="en-US" sz="1800" dirty="0">
              <a:solidFill>
                <a:schemeClr val="accent2">
                  <a:lumMod val="75000"/>
                </a:schemeClr>
              </a:solidFill>
              <a:latin typeface="+mn-lt"/>
            </a:endParaRPr>
          </a:p>
        </p:txBody>
      </p:sp>
      <p:sp>
        <p:nvSpPr>
          <p:cNvPr id="3" name="Content Placeholder 2"/>
          <p:cNvSpPr>
            <a:spLocks noGrp="1"/>
          </p:cNvSpPr>
          <p:nvPr>
            <p:ph idx="1"/>
          </p:nvPr>
        </p:nvSpPr>
        <p:spPr>
          <a:xfrm>
            <a:off x="342900" y="3429000"/>
            <a:ext cx="6172200" cy="5337048"/>
          </a:xfrm>
        </p:spPr>
        <p:txBody>
          <a:bodyPr>
            <a:noAutofit/>
          </a:bodyPr>
          <a:lstStyle/>
          <a:p>
            <a:pPr marL="109728" indent="0" algn="ctr">
              <a:buNone/>
            </a:pPr>
            <a:r>
              <a:rPr lang="ru-RU" sz="2400" b="1" i="1" dirty="0">
                <a:solidFill>
                  <a:schemeClr val="accent2">
                    <a:lumMod val="75000"/>
                  </a:schemeClr>
                </a:solidFill>
              </a:rPr>
              <a:t>ОБЛИЦИ НА </a:t>
            </a:r>
            <a:r>
              <a:rPr lang="ru-RU" sz="2400" b="1" i="1" dirty="0" smtClean="0">
                <a:solidFill>
                  <a:schemeClr val="accent2">
                    <a:lumMod val="75000"/>
                  </a:schemeClr>
                </a:solidFill>
              </a:rPr>
              <a:t>ВОЗНЕМИРУВАЊЕ</a:t>
            </a:r>
            <a:r>
              <a:rPr lang="ru-RU" sz="2400" dirty="0" smtClean="0">
                <a:solidFill>
                  <a:schemeClr val="accent2">
                    <a:lumMod val="75000"/>
                  </a:schemeClr>
                </a:solidFill>
              </a:rPr>
              <a:t> </a:t>
            </a:r>
          </a:p>
          <a:p>
            <a:pPr marL="109728" indent="0">
              <a:buNone/>
            </a:pPr>
            <a:endParaRPr lang="ru-RU" sz="2400" dirty="0">
              <a:solidFill>
                <a:schemeClr val="accent2">
                  <a:lumMod val="75000"/>
                </a:schemeClr>
              </a:solidFill>
            </a:endParaRPr>
          </a:p>
          <a:p>
            <a:pPr marL="109728" indent="0" algn="just">
              <a:buNone/>
            </a:pPr>
            <a:r>
              <a:rPr lang="ru-RU" sz="1800" i="1" dirty="0" smtClean="0">
                <a:solidFill>
                  <a:schemeClr val="accent2">
                    <a:lumMod val="75000"/>
                  </a:schemeClr>
                </a:solidFill>
              </a:rPr>
              <a:t>ПСИХИЧКО </a:t>
            </a:r>
            <a:r>
              <a:rPr lang="ru-RU" sz="1800" i="1" dirty="0">
                <a:solidFill>
                  <a:schemeClr val="accent2">
                    <a:lumMod val="75000"/>
                  </a:schemeClr>
                </a:solidFill>
              </a:rPr>
              <a:t>ВОЗНЕМИРУВАЊЕ</a:t>
            </a:r>
            <a:r>
              <a:rPr lang="ru-RU" sz="1800" dirty="0">
                <a:solidFill>
                  <a:schemeClr val="accent2">
                    <a:lumMod val="75000"/>
                  </a:schemeClr>
                </a:solidFill>
              </a:rPr>
              <a:t> е секое негативно однесување од вработен или група на вработени кое се повторува, континуирано и систематски, сè што претставува повреда на достоинството, интегритетот, угледот и честа на вработениот и предизвикува чувство на страв или создава непријатност, пониженост, чија крајна цел може да биде повреда на физичкото и менталното здравје, компромитирање на професионалната иднина на вработениот, престанок на </a:t>
            </a:r>
            <a:r>
              <a:rPr lang="ru-RU" sz="1800" dirty="0" smtClean="0">
                <a:solidFill>
                  <a:schemeClr val="accent2">
                    <a:lumMod val="75000"/>
                  </a:schemeClr>
                </a:solidFill>
              </a:rPr>
              <a:t>работниот </a:t>
            </a:r>
            <a:r>
              <a:rPr lang="ru-RU" sz="1800" dirty="0">
                <a:solidFill>
                  <a:schemeClr val="accent2">
                    <a:lumMod val="75000"/>
                  </a:schemeClr>
                </a:solidFill>
              </a:rPr>
              <a:t>однос или напуштање на работното </a:t>
            </a:r>
            <a:r>
              <a:rPr lang="ru-RU" sz="1800" dirty="0" smtClean="0">
                <a:solidFill>
                  <a:schemeClr val="accent2">
                    <a:lumMod val="75000"/>
                  </a:schemeClr>
                </a:solidFill>
              </a:rPr>
              <a:t>место.</a:t>
            </a:r>
          </a:p>
          <a:p>
            <a:pPr marL="109728" indent="0">
              <a:buNone/>
            </a:pPr>
            <a:endParaRPr lang="ru-RU" sz="1400" dirty="0"/>
          </a:p>
          <a:p>
            <a:pPr marL="109728" indent="0">
              <a:buNone/>
            </a:pP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162800"/>
            <a:ext cx="2971800"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8832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066800"/>
            <a:ext cx="6172200" cy="7699248"/>
          </a:xfrm>
        </p:spPr>
        <p:txBody>
          <a:bodyPr>
            <a:normAutofit/>
          </a:bodyPr>
          <a:lstStyle/>
          <a:p>
            <a:pPr algn="just"/>
            <a:endParaRPr lang="en-US" sz="1800" dirty="0" smtClean="0">
              <a:solidFill>
                <a:schemeClr val="accent2">
                  <a:lumMod val="75000"/>
                </a:schemeClr>
              </a:solidFill>
            </a:endParaRPr>
          </a:p>
          <a:p>
            <a:pPr algn="just"/>
            <a:r>
              <a:rPr lang="ru-RU" sz="1800" i="1" dirty="0" smtClean="0">
                <a:solidFill>
                  <a:schemeClr val="accent2">
                    <a:lumMod val="75000"/>
                  </a:schemeClr>
                </a:solidFill>
              </a:rPr>
              <a:t>ПОЛОВО </a:t>
            </a:r>
            <a:r>
              <a:rPr lang="ru-RU" sz="1800" i="1" dirty="0">
                <a:solidFill>
                  <a:schemeClr val="accent2">
                    <a:lumMod val="75000"/>
                  </a:schemeClr>
                </a:solidFill>
              </a:rPr>
              <a:t>ВОЗНЕМИРУВАЊЕ </a:t>
            </a:r>
            <a:r>
              <a:rPr lang="ru-RU" sz="1800" dirty="0">
                <a:solidFill>
                  <a:schemeClr val="accent2">
                    <a:lumMod val="75000"/>
                  </a:schemeClr>
                </a:solidFill>
              </a:rPr>
              <a:t>е секое вербално, невербално или физичко однесување од полов карактер, кое претставува повреда на достоинството на вработениот или на кандидатот за вработување, а кое предизвикува чувство на страв или создава непријатност, </a:t>
            </a:r>
            <a:r>
              <a:rPr lang="ru-RU" sz="1800" dirty="0" smtClean="0">
                <a:solidFill>
                  <a:schemeClr val="accent2">
                    <a:lumMod val="75000"/>
                  </a:schemeClr>
                </a:solidFill>
              </a:rPr>
              <a:t>пониженост.</a:t>
            </a:r>
          </a:p>
          <a:p>
            <a:endParaRPr lang="ru-RU" sz="2000" dirty="0"/>
          </a:p>
          <a:p>
            <a:endParaRPr lang="ru-RU" sz="2000" dirty="0" smtClean="0"/>
          </a:p>
          <a:p>
            <a:endParaRPr lang="ru-RU" sz="2000" dirty="0"/>
          </a:p>
          <a:p>
            <a:endParaRPr lang="ru-RU" sz="2000" dirty="0" smtClean="0"/>
          </a:p>
          <a:p>
            <a:endParaRPr lang="ru-RU" sz="2000" dirty="0"/>
          </a:p>
          <a:p>
            <a:endParaRPr lang="ru-RU" sz="2000" dirty="0" smtClean="0"/>
          </a:p>
          <a:p>
            <a:endParaRPr lang="ru-RU" sz="2000" dirty="0"/>
          </a:p>
          <a:p>
            <a:pPr marL="109728" indent="0">
              <a:buNone/>
            </a:pPr>
            <a:endParaRPr lang="ru-RU" sz="2000" dirty="0" smtClean="0"/>
          </a:p>
          <a:p>
            <a:endParaRPr lang="ru-RU" sz="2000" dirty="0" smtClean="0"/>
          </a:p>
          <a:p>
            <a:pPr marL="109728" indent="0">
              <a:buNone/>
            </a:pPr>
            <a:endParaRPr lang="en-US" sz="1800" dirty="0" smtClean="0">
              <a:solidFill>
                <a:schemeClr val="accent2">
                  <a:lumMod val="75000"/>
                </a:schemeClr>
              </a:solidFill>
            </a:endParaRPr>
          </a:p>
          <a:p>
            <a:pPr algn="just"/>
            <a:r>
              <a:rPr lang="ru-RU" sz="1800" i="1" dirty="0" smtClean="0">
                <a:solidFill>
                  <a:schemeClr val="accent2">
                    <a:lumMod val="75000"/>
                  </a:schemeClr>
                </a:solidFill>
              </a:rPr>
              <a:t>СЕКСУАЛНО </a:t>
            </a:r>
            <a:r>
              <a:rPr lang="ru-RU" sz="1800" i="1" dirty="0">
                <a:solidFill>
                  <a:schemeClr val="accent2">
                    <a:lumMod val="75000"/>
                  </a:schemeClr>
                </a:solidFill>
              </a:rPr>
              <a:t>ВОЗНЕМИРУВАЊЕ </a:t>
            </a:r>
            <a:r>
              <a:rPr lang="ru-RU" sz="1800" dirty="0">
                <a:solidFill>
                  <a:schemeClr val="accent2">
                    <a:lumMod val="75000"/>
                  </a:schemeClr>
                </a:solidFill>
              </a:rPr>
              <a:t>е каков било облик на несакано вербално, невербално или физичко постапување од сексуална природа, што има цел или последица, повреда на достоинството или создавање на заканувачка, непријателска, понижувачка или застрашувачка средина, пристап или </a:t>
            </a:r>
            <a:r>
              <a:rPr lang="ru-RU" sz="1800" dirty="0" smtClean="0">
                <a:solidFill>
                  <a:schemeClr val="accent2">
                    <a:lumMod val="75000"/>
                  </a:schemeClr>
                </a:solidFill>
              </a:rPr>
              <a:t>практика.</a:t>
            </a:r>
            <a:endParaRPr lang="en-US" sz="1800" dirty="0">
              <a:solidFill>
                <a:schemeClr val="accent2">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581400"/>
            <a:ext cx="31623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9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3086100" cy="9220200"/>
          </a:xfrm>
        </p:spPr>
        <p:txBody>
          <a:bodyPr>
            <a:normAutofit/>
          </a:bodyPr>
          <a:lstStyle/>
          <a:p>
            <a:r>
              <a:rPr lang="ru-RU" sz="2000" dirty="0" smtClean="0">
                <a:solidFill>
                  <a:schemeClr val="accent2">
                    <a:lumMod val="75000"/>
                  </a:schemeClr>
                </a:solidFill>
                <a:latin typeface="+mn-lt"/>
              </a:rPr>
              <a:t>КОЈ </a:t>
            </a:r>
            <a:r>
              <a:rPr lang="ru-RU" sz="2000" dirty="0">
                <a:solidFill>
                  <a:schemeClr val="accent2">
                    <a:lumMod val="75000"/>
                  </a:schemeClr>
                </a:solidFill>
                <a:latin typeface="+mn-lt"/>
              </a:rPr>
              <a:t>МОЖЕ ДА БИДЕ</a:t>
            </a:r>
            <a:br>
              <a:rPr lang="ru-RU" sz="2000" dirty="0">
                <a:solidFill>
                  <a:schemeClr val="accent2">
                    <a:lumMod val="75000"/>
                  </a:schemeClr>
                </a:solidFill>
                <a:latin typeface="+mn-lt"/>
              </a:rPr>
            </a:br>
            <a:r>
              <a:rPr lang="ru-RU" sz="2000" dirty="0">
                <a:solidFill>
                  <a:schemeClr val="accent2">
                    <a:lumMod val="75000"/>
                  </a:schemeClr>
                </a:solidFill>
                <a:latin typeface="+mn-lt"/>
              </a:rPr>
              <a:t>ВРШИТЕЛ/КА НА</a:t>
            </a:r>
            <a:br>
              <a:rPr lang="ru-RU" sz="2000" dirty="0">
                <a:solidFill>
                  <a:schemeClr val="accent2">
                    <a:lumMod val="75000"/>
                  </a:schemeClr>
                </a:solidFill>
                <a:latin typeface="+mn-lt"/>
              </a:rPr>
            </a:br>
            <a:r>
              <a:rPr lang="ru-RU" sz="2000" dirty="0" smtClean="0">
                <a:solidFill>
                  <a:schemeClr val="accent2">
                    <a:lumMod val="75000"/>
                  </a:schemeClr>
                </a:solidFill>
                <a:latin typeface="+mn-lt"/>
              </a:rPr>
              <a:t>ВОЗНЕМИРУВАЊЕ?</a:t>
            </a:r>
            <a:r>
              <a:rPr lang="en-US" sz="2000" dirty="0" smtClean="0">
                <a:solidFill>
                  <a:schemeClr val="accent2">
                    <a:lumMod val="75000"/>
                  </a:schemeClr>
                </a:solidFill>
                <a:latin typeface="+mn-lt"/>
              </a:rPr>
              <a:t/>
            </a:r>
            <a:br>
              <a:rPr lang="en-US" sz="2000" dirty="0" smtClean="0">
                <a:solidFill>
                  <a:schemeClr val="accent2">
                    <a:lumMod val="75000"/>
                  </a:schemeClr>
                </a:solidFill>
                <a:latin typeface="+mn-lt"/>
              </a:rPr>
            </a:br>
            <a:r>
              <a:rPr lang="ru-RU" sz="2200" dirty="0" smtClean="0">
                <a:solidFill>
                  <a:schemeClr val="accent2">
                    <a:lumMod val="75000"/>
                  </a:schemeClr>
                </a:solidFill>
                <a:latin typeface="+mn-lt"/>
              </a:rPr>
              <a:t/>
            </a:r>
            <a:br>
              <a:rPr lang="ru-RU" sz="2200" dirty="0" smtClean="0">
                <a:solidFill>
                  <a:schemeClr val="accent2">
                    <a:lumMod val="75000"/>
                  </a:schemeClr>
                </a:solidFill>
                <a:latin typeface="+mn-lt"/>
              </a:rPr>
            </a:br>
            <a:r>
              <a:rPr lang="ru-RU" sz="1800" dirty="0">
                <a:solidFill>
                  <a:schemeClr val="accent2">
                    <a:lumMod val="75000"/>
                  </a:schemeClr>
                </a:solidFill>
              </a:rPr>
              <a:t>► </a:t>
            </a:r>
            <a:r>
              <a:rPr lang="ru-RU" sz="1800" dirty="0" smtClean="0">
                <a:solidFill>
                  <a:schemeClr val="accent2">
                    <a:lumMod val="75000"/>
                  </a:schemeClr>
                </a:solidFill>
                <a:latin typeface="+mn-lt"/>
              </a:rPr>
              <a:t>Едно </a:t>
            </a:r>
            <a:r>
              <a:rPr lang="ru-RU" sz="1800" dirty="0">
                <a:solidFill>
                  <a:schemeClr val="accent2">
                    <a:lumMod val="75000"/>
                  </a:schemeClr>
                </a:solidFill>
                <a:latin typeface="+mn-lt"/>
              </a:rPr>
              <a:t>или повеќе </a:t>
            </a:r>
            <a:r>
              <a:rPr lang="ru-RU" sz="1800" dirty="0" smtClean="0">
                <a:solidFill>
                  <a:schemeClr val="accent2">
                    <a:lumMod val="75000"/>
                  </a:schemeClr>
                </a:solidFill>
                <a:latin typeface="+mn-lt"/>
              </a:rPr>
              <a:t>лица (колеги/шки</a:t>
            </a:r>
            <a:r>
              <a:rPr lang="ru-RU" sz="1800" dirty="0">
                <a:solidFill>
                  <a:schemeClr val="accent2">
                    <a:lumMod val="75000"/>
                  </a:schemeClr>
                </a:solidFill>
                <a:latin typeface="+mn-lt"/>
              </a:rPr>
              <a:t>) со </a:t>
            </a:r>
            <a:r>
              <a:rPr lang="ru-RU" sz="1800" dirty="0" smtClean="0">
                <a:solidFill>
                  <a:schemeClr val="accent2">
                    <a:lumMod val="75000"/>
                  </a:schemeClr>
                </a:solidFill>
                <a:latin typeface="+mn-lt"/>
              </a:rPr>
              <a:t>негативно однесување;</a:t>
            </a:r>
            <a:r>
              <a:rPr lang="ru-RU" sz="1800" dirty="0">
                <a:solidFill>
                  <a:schemeClr val="accent2">
                    <a:lumMod val="75000"/>
                  </a:schemeClr>
                </a:solidFill>
                <a:latin typeface="+mn-lt"/>
              </a:rPr>
              <a:t/>
            </a:r>
            <a:br>
              <a:rPr lang="ru-RU" sz="1800" dirty="0">
                <a:solidFill>
                  <a:schemeClr val="accent2">
                    <a:lumMod val="75000"/>
                  </a:schemeClr>
                </a:solidFill>
                <a:latin typeface="+mn-lt"/>
              </a:rPr>
            </a:br>
            <a:r>
              <a:rPr lang="ru-RU" sz="1800" dirty="0">
                <a:solidFill>
                  <a:schemeClr val="accent2">
                    <a:lumMod val="75000"/>
                  </a:schemeClr>
                </a:solidFill>
                <a:latin typeface="+mn-lt"/>
              </a:rPr>
              <a:t>► Раководители/ки на</a:t>
            </a:r>
            <a:br>
              <a:rPr lang="ru-RU" sz="1800" dirty="0">
                <a:solidFill>
                  <a:schemeClr val="accent2">
                    <a:lumMod val="75000"/>
                  </a:schemeClr>
                </a:solidFill>
                <a:latin typeface="+mn-lt"/>
              </a:rPr>
            </a:br>
            <a:r>
              <a:rPr lang="ru-RU" sz="1800" dirty="0" smtClean="0">
                <a:solidFill>
                  <a:schemeClr val="accent2">
                    <a:lumMod val="75000"/>
                  </a:schemeClr>
                </a:solidFill>
                <a:latin typeface="+mn-lt"/>
              </a:rPr>
              <a:t>организационите единици;</a:t>
            </a:r>
            <a:r>
              <a:rPr lang="ru-RU" sz="1800" dirty="0">
                <a:solidFill>
                  <a:schemeClr val="accent2">
                    <a:lumMod val="75000"/>
                  </a:schemeClr>
                </a:solidFill>
                <a:latin typeface="+mn-lt"/>
              </a:rPr>
              <a:t/>
            </a:r>
            <a:br>
              <a:rPr lang="ru-RU" sz="1800" dirty="0">
                <a:solidFill>
                  <a:schemeClr val="accent2">
                    <a:lumMod val="75000"/>
                  </a:schemeClr>
                </a:solidFill>
                <a:latin typeface="+mn-lt"/>
              </a:rPr>
            </a:br>
            <a:r>
              <a:rPr lang="ru-RU" sz="1800" dirty="0">
                <a:solidFill>
                  <a:schemeClr val="accent2">
                    <a:lumMod val="75000"/>
                  </a:schemeClr>
                </a:solidFill>
                <a:latin typeface="+mn-lt"/>
              </a:rPr>
              <a:t>► Непосредно </a:t>
            </a:r>
            <a:r>
              <a:rPr lang="ru-RU" sz="1800" dirty="0" smtClean="0">
                <a:solidFill>
                  <a:schemeClr val="accent2">
                    <a:lumMod val="75000"/>
                  </a:schemeClr>
                </a:solidFill>
                <a:latin typeface="+mn-lt"/>
              </a:rPr>
              <a:t>претпоставен раководен службеник/чка;</a:t>
            </a:r>
            <a:r>
              <a:rPr lang="ru-RU" sz="1800" dirty="0">
                <a:solidFill>
                  <a:schemeClr val="accent2">
                    <a:lumMod val="75000"/>
                  </a:schemeClr>
                </a:solidFill>
                <a:latin typeface="+mn-lt"/>
              </a:rPr>
              <a:t/>
            </a:r>
            <a:br>
              <a:rPr lang="ru-RU" sz="1800" dirty="0">
                <a:solidFill>
                  <a:schemeClr val="accent2">
                    <a:lumMod val="75000"/>
                  </a:schemeClr>
                </a:solidFill>
                <a:latin typeface="+mn-lt"/>
              </a:rPr>
            </a:br>
            <a:r>
              <a:rPr lang="ru-RU" sz="1800" dirty="0">
                <a:solidFill>
                  <a:schemeClr val="accent2">
                    <a:lumMod val="75000"/>
                  </a:schemeClr>
                </a:solidFill>
                <a:latin typeface="+mn-lt"/>
              </a:rPr>
              <a:t>► Трето лице со кое</a:t>
            </a:r>
            <a:br>
              <a:rPr lang="ru-RU" sz="1800" dirty="0">
                <a:solidFill>
                  <a:schemeClr val="accent2">
                    <a:lumMod val="75000"/>
                  </a:schemeClr>
                </a:solidFill>
                <a:latin typeface="+mn-lt"/>
              </a:rPr>
            </a:br>
            <a:r>
              <a:rPr lang="ru-RU" sz="1800" dirty="0">
                <a:solidFill>
                  <a:schemeClr val="accent2">
                    <a:lumMod val="75000"/>
                  </a:schemeClr>
                </a:solidFill>
                <a:latin typeface="+mn-lt"/>
              </a:rPr>
              <a:t>вработениот/та доаѓа во</a:t>
            </a:r>
            <a:br>
              <a:rPr lang="ru-RU" sz="1800" dirty="0">
                <a:solidFill>
                  <a:schemeClr val="accent2">
                    <a:lumMod val="75000"/>
                  </a:schemeClr>
                </a:solidFill>
                <a:latin typeface="+mn-lt"/>
              </a:rPr>
            </a:br>
            <a:r>
              <a:rPr lang="ru-RU" sz="1800" dirty="0">
                <a:solidFill>
                  <a:schemeClr val="accent2">
                    <a:lumMod val="75000"/>
                  </a:schemeClr>
                </a:solidFill>
                <a:latin typeface="+mn-lt"/>
              </a:rPr>
              <a:t>контакт на работното место.</a:t>
            </a:r>
            <a:r>
              <a:rPr lang="ru-RU" dirty="0"/>
              <a:t/>
            </a:r>
            <a:br>
              <a:rPr lang="ru-RU" dirty="0"/>
            </a:br>
            <a:endParaRPr lang="en-US" dirty="0"/>
          </a:p>
        </p:txBody>
      </p:sp>
      <p:sp>
        <p:nvSpPr>
          <p:cNvPr id="3" name="Content Placeholder 2"/>
          <p:cNvSpPr>
            <a:spLocks noGrp="1"/>
          </p:cNvSpPr>
          <p:nvPr>
            <p:ph idx="1"/>
          </p:nvPr>
        </p:nvSpPr>
        <p:spPr>
          <a:xfrm>
            <a:off x="3352800" y="1143000"/>
            <a:ext cx="3276600" cy="7623048"/>
          </a:xfrm>
        </p:spPr>
        <p:txBody>
          <a:bodyPr>
            <a:normAutofit/>
          </a:bodyPr>
          <a:lstStyle/>
          <a:p>
            <a:pPr marL="109728" indent="0">
              <a:buNone/>
            </a:pPr>
            <a:endParaRPr lang="ru-RU" sz="2000" dirty="0" smtClean="0"/>
          </a:p>
          <a:p>
            <a:pPr marL="109728" indent="0">
              <a:buNone/>
            </a:pPr>
            <a:endParaRPr lang="ru-RU" sz="2000" dirty="0"/>
          </a:p>
          <a:p>
            <a:pPr marL="109728" indent="0">
              <a:buNone/>
            </a:pPr>
            <a:endParaRPr lang="ru-RU" sz="2000" dirty="0" smtClean="0"/>
          </a:p>
          <a:p>
            <a:pPr marL="109728" indent="0">
              <a:buNone/>
            </a:pPr>
            <a:endParaRPr lang="ru-RU" sz="2000" dirty="0"/>
          </a:p>
          <a:p>
            <a:pPr marL="109728" indent="0">
              <a:buNone/>
            </a:pPr>
            <a:endParaRPr lang="ru-RU" sz="2000" dirty="0" smtClean="0"/>
          </a:p>
          <a:p>
            <a:pPr marL="109728" indent="0">
              <a:buNone/>
            </a:pPr>
            <a:endParaRPr lang="ru-RU" sz="2000" dirty="0"/>
          </a:p>
          <a:p>
            <a:pPr marL="109728" indent="0">
              <a:buNone/>
            </a:pPr>
            <a:endParaRPr lang="ru-RU" sz="2000" dirty="0" smtClean="0"/>
          </a:p>
          <a:p>
            <a:pPr marL="109728" indent="0">
              <a:buNone/>
            </a:pPr>
            <a:endParaRPr lang="ru-RU" sz="2000" dirty="0" smtClean="0"/>
          </a:p>
          <a:p>
            <a:pPr marL="109728" indent="0">
              <a:buNone/>
            </a:pPr>
            <a:endParaRPr lang="ru-RU" sz="2000" dirty="0" smtClean="0"/>
          </a:p>
          <a:p>
            <a:pPr marL="109728" indent="0">
              <a:buNone/>
            </a:pPr>
            <a:endParaRPr lang="ru-RU" sz="2000" dirty="0"/>
          </a:p>
          <a:p>
            <a:pPr marL="109728" indent="0">
              <a:buNone/>
            </a:pPr>
            <a:r>
              <a:rPr lang="ru-RU" sz="2000" dirty="0" smtClean="0">
                <a:solidFill>
                  <a:schemeClr val="accent2">
                    <a:lumMod val="75000"/>
                  </a:schemeClr>
                </a:solidFill>
              </a:rPr>
              <a:t>ВРЕМЕ </a:t>
            </a:r>
            <a:r>
              <a:rPr lang="ru-RU" sz="2000" dirty="0">
                <a:solidFill>
                  <a:schemeClr val="accent2">
                    <a:lumMod val="75000"/>
                  </a:schemeClr>
                </a:solidFill>
              </a:rPr>
              <a:t>И </a:t>
            </a:r>
            <a:r>
              <a:rPr lang="ru-RU" sz="2000" dirty="0" smtClean="0">
                <a:solidFill>
                  <a:schemeClr val="accent2">
                    <a:lumMod val="75000"/>
                  </a:schemeClr>
                </a:solidFill>
              </a:rPr>
              <a:t>МЕСТО НА ВОЗНЕМИРУВЊЕ?</a:t>
            </a:r>
          </a:p>
          <a:p>
            <a:pPr marL="109728" indent="0">
              <a:buNone/>
            </a:pPr>
            <a:endParaRPr lang="ru-RU" sz="2000" dirty="0">
              <a:solidFill>
                <a:schemeClr val="accent2">
                  <a:lumMod val="75000"/>
                </a:schemeClr>
              </a:solidFill>
            </a:endParaRPr>
          </a:p>
          <a:p>
            <a:pPr marL="109728" indent="0">
              <a:buNone/>
            </a:pPr>
            <a:r>
              <a:rPr lang="ru-RU" sz="1800" dirty="0">
                <a:solidFill>
                  <a:schemeClr val="accent2">
                    <a:lumMod val="75000"/>
                  </a:schemeClr>
                </a:solidFill>
              </a:rPr>
              <a:t>► Периодот на работното време;</a:t>
            </a:r>
          </a:p>
          <a:p>
            <a:pPr marL="109728" indent="0">
              <a:buNone/>
            </a:pPr>
            <a:r>
              <a:rPr lang="ru-RU" sz="1800" dirty="0">
                <a:solidFill>
                  <a:schemeClr val="accent2">
                    <a:lumMod val="75000"/>
                  </a:schemeClr>
                </a:solidFill>
              </a:rPr>
              <a:t>► Времето на патување до и </a:t>
            </a:r>
            <a:r>
              <a:rPr lang="ru-RU" sz="1800" dirty="0" smtClean="0">
                <a:solidFill>
                  <a:schemeClr val="accent2">
                    <a:lumMod val="75000"/>
                  </a:schemeClr>
                </a:solidFill>
              </a:rPr>
              <a:t>од</a:t>
            </a:r>
            <a:r>
              <a:rPr lang="en-US" sz="1800" dirty="0" smtClean="0">
                <a:solidFill>
                  <a:schemeClr val="accent2">
                    <a:lumMod val="75000"/>
                  </a:schemeClr>
                </a:solidFill>
              </a:rPr>
              <a:t> </a:t>
            </a:r>
            <a:r>
              <a:rPr lang="ru-RU" sz="1800" dirty="0" smtClean="0">
                <a:solidFill>
                  <a:schemeClr val="accent2">
                    <a:lumMod val="75000"/>
                  </a:schemeClr>
                </a:solidFill>
              </a:rPr>
              <a:t>работното </a:t>
            </a:r>
            <a:r>
              <a:rPr lang="ru-RU" sz="1800" dirty="0">
                <a:solidFill>
                  <a:schemeClr val="accent2">
                    <a:lumMod val="75000"/>
                  </a:schemeClr>
                </a:solidFill>
              </a:rPr>
              <a:t>место, односно </a:t>
            </a:r>
            <a:r>
              <a:rPr lang="ru-RU" sz="1800" dirty="0" smtClean="0">
                <a:solidFill>
                  <a:schemeClr val="accent2">
                    <a:lumMod val="75000"/>
                  </a:schemeClr>
                </a:solidFill>
              </a:rPr>
              <a:t>на</a:t>
            </a:r>
            <a:r>
              <a:rPr lang="en-US" sz="1800" dirty="0" smtClean="0">
                <a:solidFill>
                  <a:schemeClr val="accent2">
                    <a:lumMod val="75000"/>
                  </a:schemeClr>
                </a:solidFill>
              </a:rPr>
              <a:t> </a:t>
            </a:r>
            <a:r>
              <a:rPr lang="ru-RU" sz="1800" dirty="0" smtClean="0">
                <a:solidFill>
                  <a:schemeClr val="accent2">
                    <a:lumMod val="75000"/>
                  </a:schemeClr>
                </a:solidFill>
              </a:rPr>
              <a:t>работното </a:t>
            </a:r>
            <a:r>
              <a:rPr lang="ru-RU" sz="1800" dirty="0">
                <a:solidFill>
                  <a:schemeClr val="accent2">
                    <a:lumMod val="75000"/>
                  </a:schemeClr>
                </a:solidFill>
              </a:rPr>
              <a:t>место;</a:t>
            </a:r>
          </a:p>
          <a:p>
            <a:pPr marL="109728" indent="0">
              <a:buNone/>
            </a:pPr>
            <a:r>
              <a:rPr lang="ru-RU" sz="1800" dirty="0">
                <a:solidFill>
                  <a:schemeClr val="accent2">
                    <a:lumMod val="75000"/>
                  </a:schemeClr>
                </a:solidFill>
              </a:rPr>
              <a:t>► При учество на обуки </a:t>
            </a:r>
            <a:r>
              <a:rPr lang="ru-RU" sz="1800" dirty="0" smtClean="0">
                <a:solidFill>
                  <a:schemeClr val="accent2">
                    <a:lumMod val="75000"/>
                  </a:schemeClr>
                </a:solidFill>
              </a:rPr>
              <a:t>и</a:t>
            </a:r>
            <a:r>
              <a:rPr lang="en-US" sz="1800" dirty="0" smtClean="0">
                <a:solidFill>
                  <a:schemeClr val="accent2">
                    <a:lumMod val="75000"/>
                  </a:schemeClr>
                </a:solidFill>
              </a:rPr>
              <a:t> </a:t>
            </a:r>
            <a:r>
              <a:rPr lang="ru-RU" sz="1800" dirty="0" smtClean="0">
                <a:solidFill>
                  <a:schemeClr val="accent2">
                    <a:lumMod val="75000"/>
                  </a:schemeClr>
                </a:solidFill>
              </a:rPr>
              <a:t>стручно </a:t>
            </a:r>
            <a:r>
              <a:rPr lang="ru-RU" sz="1800" dirty="0">
                <a:solidFill>
                  <a:schemeClr val="accent2">
                    <a:lumMod val="75000"/>
                  </a:schemeClr>
                </a:solidFill>
              </a:rPr>
              <a:t>оспособување </a:t>
            </a:r>
            <a:r>
              <a:rPr lang="ru-RU" sz="1800" dirty="0" smtClean="0">
                <a:solidFill>
                  <a:schemeClr val="accent2">
                    <a:lumMod val="75000"/>
                  </a:schemeClr>
                </a:solidFill>
              </a:rPr>
              <a:t>и </a:t>
            </a:r>
            <a:r>
              <a:rPr lang="mk-MK" sz="1800" dirty="0" smtClean="0">
                <a:solidFill>
                  <a:schemeClr val="accent2">
                    <a:lumMod val="75000"/>
                  </a:schemeClr>
                </a:solidFill>
              </a:rPr>
              <a:t>у</a:t>
            </a:r>
            <a:r>
              <a:rPr lang="ru-RU" sz="1800" dirty="0" smtClean="0">
                <a:solidFill>
                  <a:schemeClr val="accent2">
                    <a:lumMod val="75000"/>
                  </a:schemeClr>
                </a:solidFill>
              </a:rPr>
              <a:t>совршување</a:t>
            </a:r>
            <a:r>
              <a:rPr lang="en-US" sz="1800" dirty="0">
                <a:solidFill>
                  <a:schemeClr val="accent2">
                    <a:lumMod val="75000"/>
                  </a:schemeClr>
                </a:solidFill>
              </a:rPr>
              <a:t>.</a:t>
            </a:r>
            <a:endParaRPr lang="ru-RU" sz="1800" dirty="0">
              <a:solidFill>
                <a:schemeClr val="accent2">
                  <a:lumMod val="7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905000"/>
            <a:ext cx="2895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705600"/>
            <a:ext cx="304800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0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 y="1219200"/>
            <a:ext cx="6370320" cy="5029200"/>
          </a:xfrm>
        </p:spPr>
        <p:txBody>
          <a:bodyPr>
            <a:normAutofit/>
          </a:bodyPr>
          <a:lstStyle/>
          <a:p>
            <a:pPr algn="ctr"/>
            <a:r>
              <a:rPr lang="ru-RU" sz="2000" dirty="0">
                <a:solidFill>
                  <a:schemeClr val="accent2">
                    <a:lumMod val="75000"/>
                  </a:schemeClr>
                </a:solidFill>
                <a:latin typeface="+mn-lt"/>
              </a:rPr>
              <a:t>ДАЛИ СИ ЗАПОЗНАЕН/А ДЕКА СТАПИ</a:t>
            </a:r>
            <a:br>
              <a:rPr lang="ru-RU" sz="2000" dirty="0">
                <a:solidFill>
                  <a:schemeClr val="accent2">
                    <a:lumMod val="75000"/>
                  </a:schemeClr>
                </a:solidFill>
                <a:latin typeface="+mn-lt"/>
              </a:rPr>
            </a:br>
            <a:r>
              <a:rPr lang="ru-RU" sz="2000" dirty="0">
                <a:solidFill>
                  <a:schemeClr val="accent2">
                    <a:lumMod val="75000"/>
                  </a:schemeClr>
                </a:solidFill>
                <a:latin typeface="+mn-lt"/>
              </a:rPr>
              <a:t>НА СИЛА </a:t>
            </a:r>
            <a:r>
              <a:rPr lang="ru-RU" sz="2000" dirty="0" smtClean="0">
                <a:solidFill>
                  <a:schemeClr val="accent2">
                    <a:lumMod val="75000"/>
                  </a:schemeClr>
                </a:solidFill>
                <a:latin typeface="+mn-lt"/>
              </a:rPr>
              <a:t>ПРАВИЛНИКОТ </a:t>
            </a:r>
            <a:r>
              <a:rPr lang="ru-RU" sz="2000" dirty="0">
                <a:solidFill>
                  <a:schemeClr val="accent2">
                    <a:lumMod val="75000"/>
                  </a:schemeClr>
                </a:solidFill>
                <a:latin typeface="+mn-lt"/>
              </a:rPr>
              <a:t>ЗА ЗАШТИТА ОД</a:t>
            </a:r>
            <a:br>
              <a:rPr lang="ru-RU" sz="2000" dirty="0">
                <a:solidFill>
                  <a:schemeClr val="accent2">
                    <a:lumMod val="75000"/>
                  </a:schemeClr>
                </a:solidFill>
                <a:latin typeface="+mn-lt"/>
              </a:rPr>
            </a:br>
            <a:r>
              <a:rPr lang="ru-RU" sz="2000" dirty="0">
                <a:solidFill>
                  <a:schemeClr val="accent2">
                    <a:lumMod val="75000"/>
                  </a:schemeClr>
                </a:solidFill>
                <a:latin typeface="+mn-lt"/>
              </a:rPr>
              <a:t>ВОЗНЕМИРУВАЊЕ НА РАБОТНОТО</a:t>
            </a:r>
            <a:br>
              <a:rPr lang="ru-RU" sz="2000" dirty="0">
                <a:solidFill>
                  <a:schemeClr val="accent2">
                    <a:lumMod val="75000"/>
                  </a:schemeClr>
                </a:solidFill>
                <a:latin typeface="+mn-lt"/>
              </a:rPr>
            </a:br>
            <a:r>
              <a:rPr lang="ru-RU" sz="2000" dirty="0">
                <a:solidFill>
                  <a:schemeClr val="accent2">
                    <a:lumMod val="75000"/>
                  </a:schemeClr>
                </a:solidFill>
                <a:latin typeface="+mn-lt"/>
              </a:rPr>
              <a:t>МЕСТО </a:t>
            </a:r>
            <a:r>
              <a:rPr lang="ru-RU" sz="2000" dirty="0" smtClean="0">
                <a:solidFill>
                  <a:schemeClr val="accent2">
                    <a:lumMod val="75000"/>
                  </a:schemeClr>
                </a:solidFill>
                <a:latin typeface="+mn-lt"/>
              </a:rPr>
              <a:t>ВО ДРЖАВНИОТ ИНСПЕКТОРАТ ЗА ГРАДЕЖНИШТВО И УРБАНИЗАМ?</a:t>
            </a:r>
            <a:br>
              <a:rPr lang="ru-RU" sz="2000" dirty="0" smtClean="0">
                <a:solidFill>
                  <a:schemeClr val="accent2">
                    <a:lumMod val="75000"/>
                  </a:schemeClr>
                </a:solidFill>
                <a:latin typeface="+mn-lt"/>
              </a:rPr>
            </a:br>
            <a:r>
              <a:rPr lang="ru-RU" sz="2000" dirty="0">
                <a:solidFill>
                  <a:schemeClr val="accent2">
                    <a:lumMod val="75000"/>
                  </a:schemeClr>
                </a:solidFill>
                <a:latin typeface="+mn-lt"/>
              </a:rPr>
              <a:t/>
            </a:r>
            <a:br>
              <a:rPr lang="ru-RU" sz="2000" dirty="0">
                <a:solidFill>
                  <a:schemeClr val="accent2">
                    <a:lumMod val="75000"/>
                  </a:schemeClr>
                </a:solidFill>
                <a:latin typeface="+mn-lt"/>
              </a:rPr>
            </a:br>
            <a:r>
              <a:rPr lang="ru-RU" sz="2000" dirty="0">
                <a:solidFill>
                  <a:srgbClr val="FF0000"/>
                </a:solidFill>
                <a:latin typeface="+mn-lt"/>
              </a:rPr>
              <a:t>ЗАДОЛЖИТЕЛНО ПРОЧИТАЈ </a:t>
            </a:r>
            <a:r>
              <a:rPr lang="ru-RU" sz="2000" dirty="0" smtClean="0">
                <a:solidFill>
                  <a:srgbClr val="FF0000"/>
                </a:solidFill>
                <a:latin typeface="+mn-lt"/>
              </a:rPr>
              <a:t>ГО!</a:t>
            </a:r>
            <a:br>
              <a:rPr lang="ru-RU" sz="2000" dirty="0" smtClean="0">
                <a:solidFill>
                  <a:srgbClr val="FF0000"/>
                </a:solidFill>
                <a:latin typeface="+mn-lt"/>
              </a:rPr>
            </a:br>
            <a:r>
              <a:rPr lang="ru-RU" sz="2000" dirty="0" smtClean="0">
                <a:latin typeface="+mn-lt"/>
              </a:rPr>
              <a:t/>
            </a:r>
            <a:br>
              <a:rPr lang="ru-RU" sz="2000" dirty="0" smtClean="0">
                <a:latin typeface="+mn-lt"/>
              </a:rPr>
            </a:br>
            <a:r>
              <a:rPr lang="ru-RU" sz="2000" dirty="0">
                <a:latin typeface="+mn-lt"/>
              </a:rPr>
              <a:t/>
            </a:r>
            <a:br>
              <a:rPr lang="ru-RU" sz="2000" dirty="0">
                <a:latin typeface="+mn-lt"/>
              </a:rPr>
            </a:br>
            <a:r>
              <a:rPr lang="ru-RU" sz="2000" dirty="0" smtClean="0">
                <a:latin typeface="+mn-lt"/>
              </a:rPr>
              <a:t/>
            </a:r>
            <a:br>
              <a:rPr lang="ru-RU" sz="2000" dirty="0" smtClean="0">
                <a:latin typeface="+mn-lt"/>
              </a:rPr>
            </a:br>
            <a:r>
              <a:rPr lang="ru-RU" sz="2000" dirty="0">
                <a:latin typeface="+mn-lt"/>
              </a:rPr>
              <a:t/>
            </a:r>
            <a:br>
              <a:rPr lang="ru-RU" sz="2000" dirty="0">
                <a:latin typeface="+mn-lt"/>
              </a:rPr>
            </a:br>
            <a:r>
              <a:rPr lang="ru-RU" sz="2000" dirty="0" smtClean="0">
                <a:solidFill>
                  <a:schemeClr val="accent2">
                    <a:lumMod val="75000"/>
                  </a:schemeClr>
                </a:solidFill>
                <a:latin typeface="+mn-lt"/>
              </a:rPr>
              <a:t>Достапно </a:t>
            </a:r>
            <a:r>
              <a:rPr lang="ru-RU" sz="2000" dirty="0">
                <a:solidFill>
                  <a:schemeClr val="accent2">
                    <a:lumMod val="75000"/>
                  </a:schemeClr>
                </a:solidFill>
                <a:latin typeface="+mn-lt"/>
              </a:rPr>
              <a:t>е на</a:t>
            </a:r>
            <a:r>
              <a:rPr lang="ru-RU" sz="2000" dirty="0" smtClean="0">
                <a:solidFill>
                  <a:schemeClr val="accent2">
                    <a:lumMod val="75000"/>
                  </a:schemeClr>
                </a:solidFill>
                <a:latin typeface="+mn-lt"/>
              </a:rPr>
              <a:t>:</a:t>
            </a:r>
            <a:r>
              <a:rPr lang="ru-RU" sz="2000" dirty="0">
                <a:solidFill>
                  <a:schemeClr val="accent2">
                    <a:lumMod val="75000"/>
                  </a:schemeClr>
                </a:solidFill>
                <a:latin typeface="+mn-lt"/>
              </a:rPr>
              <a:t/>
            </a:r>
            <a:br>
              <a:rPr lang="ru-RU" sz="2000" dirty="0">
                <a:solidFill>
                  <a:schemeClr val="accent2">
                    <a:lumMod val="75000"/>
                  </a:schemeClr>
                </a:solidFill>
                <a:latin typeface="+mn-lt"/>
              </a:rPr>
            </a:br>
            <a:r>
              <a:rPr lang="ru-RU" sz="2000" b="1" dirty="0">
                <a:solidFill>
                  <a:srgbClr val="FF0000"/>
                </a:solidFill>
                <a:latin typeface="+mn-lt"/>
              </a:rPr>
              <a:t>√</a:t>
            </a:r>
            <a:r>
              <a:rPr lang="ru-RU" sz="2000" dirty="0">
                <a:latin typeface="+mn-lt"/>
              </a:rPr>
              <a:t> </a:t>
            </a:r>
            <a:r>
              <a:rPr lang="ru-RU" sz="2000" dirty="0" smtClean="0">
                <a:solidFill>
                  <a:schemeClr val="accent2">
                    <a:lumMod val="75000"/>
                  </a:schemeClr>
                </a:solidFill>
                <a:latin typeface="+mn-lt"/>
              </a:rPr>
              <a:t>www.</a:t>
            </a:r>
            <a:r>
              <a:rPr lang="en-US" sz="2000" dirty="0" err="1" smtClean="0">
                <a:solidFill>
                  <a:schemeClr val="accent2">
                    <a:lumMod val="75000"/>
                  </a:schemeClr>
                </a:solidFill>
                <a:latin typeface="+mn-lt"/>
              </a:rPr>
              <a:t>digu</a:t>
            </a:r>
            <a:r>
              <a:rPr lang="ru-RU" sz="2000" dirty="0" smtClean="0">
                <a:solidFill>
                  <a:schemeClr val="accent2">
                    <a:lumMod val="75000"/>
                  </a:schemeClr>
                </a:solidFill>
                <a:latin typeface="+mn-lt"/>
              </a:rPr>
              <a:t>.</a:t>
            </a:r>
            <a:r>
              <a:rPr lang="en-US" sz="2000" dirty="0" err="1" smtClean="0">
                <a:solidFill>
                  <a:schemeClr val="accent2">
                    <a:lumMod val="75000"/>
                  </a:schemeClr>
                </a:solidFill>
                <a:latin typeface="+mn-lt"/>
              </a:rPr>
              <a:t>gov</a:t>
            </a:r>
            <a:r>
              <a:rPr lang="ru-RU" sz="2000" dirty="0" smtClean="0">
                <a:solidFill>
                  <a:schemeClr val="accent2">
                    <a:lumMod val="75000"/>
                  </a:schemeClr>
                </a:solidFill>
                <a:latin typeface="+mn-lt"/>
              </a:rPr>
              <a:t>.mk</a:t>
            </a:r>
            <a:r>
              <a:rPr lang="ru-RU" sz="2000" dirty="0">
                <a:solidFill>
                  <a:schemeClr val="accent2">
                    <a:lumMod val="75000"/>
                  </a:schemeClr>
                </a:solidFill>
                <a:latin typeface="+mn-lt"/>
              </a:rPr>
              <a:t/>
            </a:r>
            <a:br>
              <a:rPr lang="ru-RU" sz="2000" dirty="0">
                <a:solidFill>
                  <a:schemeClr val="accent2">
                    <a:lumMod val="75000"/>
                  </a:schemeClr>
                </a:solidFill>
                <a:latin typeface="+mn-lt"/>
              </a:rPr>
            </a:br>
            <a:r>
              <a:rPr lang="ru-RU" sz="2000" b="1" dirty="0">
                <a:solidFill>
                  <a:srgbClr val="FF0000"/>
                </a:solidFill>
                <a:latin typeface="+mn-lt"/>
              </a:rPr>
              <a:t>√</a:t>
            </a:r>
            <a:r>
              <a:rPr lang="ru-RU" sz="2000" dirty="0">
                <a:latin typeface="+mn-lt"/>
              </a:rPr>
              <a:t> </a:t>
            </a:r>
            <a:r>
              <a:rPr lang="ru-RU" sz="2000" dirty="0">
                <a:solidFill>
                  <a:schemeClr val="accent2">
                    <a:lumMod val="75000"/>
                  </a:schemeClr>
                </a:solidFill>
                <a:latin typeface="+mn-lt"/>
              </a:rPr>
              <a:t>твојата електронска службена пошта</a:t>
            </a:r>
            <a:br>
              <a:rPr lang="ru-RU" sz="2000" dirty="0">
                <a:solidFill>
                  <a:schemeClr val="accent2">
                    <a:lumMod val="75000"/>
                  </a:schemeClr>
                </a:solidFill>
                <a:latin typeface="+mn-lt"/>
              </a:rPr>
            </a:br>
            <a:r>
              <a:rPr lang="ru-RU" sz="2000" b="1" dirty="0">
                <a:solidFill>
                  <a:srgbClr val="FF0000"/>
                </a:solidFill>
                <a:latin typeface="+mn-lt"/>
              </a:rPr>
              <a:t>√</a:t>
            </a:r>
            <a:r>
              <a:rPr lang="ru-RU" sz="2000" dirty="0">
                <a:latin typeface="+mn-lt"/>
              </a:rPr>
              <a:t> </a:t>
            </a:r>
            <a:r>
              <a:rPr lang="ru-RU" sz="2000" dirty="0" smtClean="0">
                <a:solidFill>
                  <a:schemeClr val="accent2">
                    <a:lumMod val="75000"/>
                  </a:schemeClr>
                </a:solidFill>
                <a:latin typeface="+mn-lt"/>
              </a:rPr>
              <a:t>огласна табла </a:t>
            </a:r>
            <a:r>
              <a:rPr lang="ru-RU" sz="2000" dirty="0">
                <a:solidFill>
                  <a:schemeClr val="accent2">
                    <a:lumMod val="75000"/>
                  </a:schemeClr>
                </a:solidFill>
                <a:latin typeface="+mn-lt"/>
              </a:rPr>
              <a:t>во </a:t>
            </a:r>
            <a:r>
              <a:rPr lang="ru-RU" sz="2000" dirty="0" smtClean="0">
                <a:solidFill>
                  <a:schemeClr val="accent2">
                    <a:lumMod val="75000"/>
                  </a:schemeClr>
                </a:solidFill>
                <a:latin typeface="+mn-lt"/>
              </a:rPr>
              <a:t>Инспекторатот</a:t>
            </a:r>
            <a:endParaRPr lang="en-US" sz="2000" dirty="0">
              <a:solidFill>
                <a:schemeClr val="accent2">
                  <a:lumMod val="75000"/>
                </a:schemeClr>
              </a:solidFill>
              <a:latin typeface="+mn-lt"/>
            </a:endParaRPr>
          </a:p>
        </p:txBody>
      </p:sp>
      <p:sp>
        <p:nvSpPr>
          <p:cNvPr id="3" name="Content Placeholder 2"/>
          <p:cNvSpPr>
            <a:spLocks noGrp="1"/>
          </p:cNvSpPr>
          <p:nvPr>
            <p:ph idx="1"/>
          </p:nvPr>
        </p:nvSpPr>
        <p:spPr>
          <a:xfrm>
            <a:off x="342900" y="6248400"/>
            <a:ext cx="6172200" cy="2517648"/>
          </a:xfrm>
        </p:spPr>
        <p:txBody>
          <a:bodyPr>
            <a:normAutofit/>
          </a:bodyPr>
          <a:lstStyle/>
          <a:p>
            <a:pPr marL="109728" indent="0" algn="ctr">
              <a:buNone/>
            </a:pPr>
            <a:r>
              <a:rPr lang="ru-RU" b="1" dirty="0">
                <a:solidFill>
                  <a:srgbClr val="FF0000"/>
                </a:solidFill>
              </a:rPr>
              <a:t>ЗАПОМНИ!</a:t>
            </a:r>
            <a:r>
              <a:rPr lang="ru-RU" dirty="0">
                <a:solidFill>
                  <a:srgbClr val="FF0000"/>
                </a:solidFill>
              </a:rPr>
              <a:t> </a:t>
            </a:r>
            <a:endParaRPr lang="ru-RU" dirty="0" smtClean="0">
              <a:solidFill>
                <a:srgbClr val="FF0000"/>
              </a:solidFill>
            </a:endParaRPr>
          </a:p>
          <a:p>
            <a:pPr marL="109728" indent="0" algn="ctr">
              <a:buNone/>
            </a:pPr>
            <a:r>
              <a:rPr lang="ru-RU" sz="2400" dirty="0" smtClean="0">
                <a:solidFill>
                  <a:schemeClr val="accent2">
                    <a:lumMod val="75000"/>
                  </a:schemeClr>
                </a:solidFill>
              </a:rPr>
              <a:t>Постапката </a:t>
            </a:r>
            <a:r>
              <a:rPr lang="ru-RU" sz="2400" dirty="0">
                <a:solidFill>
                  <a:schemeClr val="accent2">
                    <a:lumMod val="75000"/>
                  </a:schemeClr>
                </a:solidFill>
              </a:rPr>
              <a:t>за заштита </a:t>
            </a:r>
            <a:r>
              <a:rPr lang="ru-RU" sz="2400" dirty="0" smtClean="0">
                <a:solidFill>
                  <a:schemeClr val="accent2">
                    <a:lumMod val="75000"/>
                  </a:schemeClr>
                </a:solidFill>
              </a:rPr>
              <a:t>од вознемирување </a:t>
            </a:r>
            <a:r>
              <a:rPr lang="ru-RU" sz="2400" dirty="0">
                <a:solidFill>
                  <a:schemeClr val="accent2">
                    <a:lumMod val="75000"/>
                  </a:schemeClr>
                </a:solidFill>
              </a:rPr>
              <a:t>на работното место е:</a:t>
            </a:r>
          </a:p>
          <a:p>
            <a:pPr algn="ctr"/>
            <a:r>
              <a:rPr lang="ru-RU" sz="2400" dirty="0" smtClean="0">
                <a:solidFill>
                  <a:schemeClr val="accent2">
                    <a:lumMod val="75000"/>
                  </a:schemeClr>
                </a:solidFill>
              </a:rPr>
              <a:t>доверлива</a:t>
            </a:r>
            <a:endParaRPr lang="ru-RU" sz="2400" dirty="0">
              <a:solidFill>
                <a:schemeClr val="accent2">
                  <a:lumMod val="75000"/>
                </a:schemeClr>
              </a:solidFill>
            </a:endParaRPr>
          </a:p>
          <a:p>
            <a:pPr algn="ctr"/>
            <a:r>
              <a:rPr lang="ru-RU" sz="2400" dirty="0" smtClean="0">
                <a:solidFill>
                  <a:schemeClr val="accent2">
                    <a:lumMod val="75000"/>
                  </a:schemeClr>
                </a:solidFill>
              </a:rPr>
              <a:t>незаканувачка</a:t>
            </a:r>
            <a:endParaRPr lang="ru-RU" sz="2400" dirty="0">
              <a:solidFill>
                <a:schemeClr val="accent2">
                  <a:lumMod val="75000"/>
                </a:schemeClr>
              </a:solidFill>
            </a:endParaRPr>
          </a:p>
          <a:p>
            <a:pPr algn="ctr"/>
            <a:r>
              <a:rPr lang="ru-RU" sz="2400" dirty="0" smtClean="0">
                <a:solidFill>
                  <a:schemeClr val="accent2">
                    <a:lumMod val="75000"/>
                  </a:schemeClr>
                </a:solidFill>
              </a:rPr>
              <a:t>договорна</a:t>
            </a:r>
            <a:endParaRPr lang="en-US" sz="2400" dirty="0">
              <a:solidFill>
                <a:schemeClr val="accent2">
                  <a:lumMod val="75000"/>
                </a:schemeClr>
              </a:solidFill>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581400"/>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77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143000"/>
            <a:ext cx="6172200" cy="914400"/>
          </a:xfrm>
        </p:spPr>
        <p:txBody>
          <a:bodyPr>
            <a:normAutofit fontScale="90000"/>
          </a:bodyPr>
          <a:lstStyle/>
          <a:p>
            <a:pPr algn="ctr"/>
            <a:r>
              <a:rPr lang="ru-RU" sz="2800" dirty="0">
                <a:latin typeface="+mn-lt"/>
              </a:rPr>
              <a:t>ШТО ДА НАПРАВАМ</a:t>
            </a:r>
            <a:br>
              <a:rPr lang="ru-RU" sz="2800" dirty="0">
                <a:latin typeface="+mn-lt"/>
              </a:rPr>
            </a:br>
            <a:r>
              <a:rPr lang="ru-RU" sz="2800" dirty="0">
                <a:latin typeface="+mn-lt"/>
              </a:rPr>
              <a:t>ПРИ ВОЗНЕМИРУВАЊЕ?</a:t>
            </a:r>
            <a:endParaRPr lang="en-US" sz="2800" dirty="0">
              <a:latin typeface="+mn-lt"/>
            </a:endParaRPr>
          </a:p>
        </p:txBody>
      </p:sp>
      <p:sp>
        <p:nvSpPr>
          <p:cNvPr id="3" name="Content Placeholder 2"/>
          <p:cNvSpPr>
            <a:spLocks noGrp="1"/>
          </p:cNvSpPr>
          <p:nvPr>
            <p:ph idx="1"/>
          </p:nvPr>
        </p:nvSpPr>
        <p:spPr>
          <a:xfrm>
            <a:off x="342900" y="2057400"/>
            <a:ext cx="6172200" cy="6708648"/>
          </a:xfrm>
        </p:spPr>
        <p:txBody>
          <a:bodyPr>
            <a:normAutofit/>
          </a:bodyPr>
          <a:lstStyle/>
          <a:p>
            <a:pPr marL="109728" indent="0" algn="ctr">
              <a:buNone/>
            </a:pPr>
            <a:r>
              <a:rPr lang="ru-RU" sz="2400" u="sng" dirty="0">
                <a:solidFill>
                  <a:schemeClr val="accent2">
                    <a:lumMod val="75000"/>
                  </a:schemeClr>
                </a:solidFill>
              </a:rPr>
              <a:t>ПРВА МОЖНОСТ</a:t>
            </a:r>
          </a:p>
          <a:p>
            <a:pPr algn="just"/>
            <a:r>
              <a:rPr lang="ru-RU" sz="2000" dirty="0">
                <a:solidFill>
                  <a:schemeClr val="accent2">
                    <a:lumMod val="75000"/>
                  </a:schemeClr>
                </a:solidFill>
              </a:rPr>
              <a:t>Обрати се до вршителот/ката и дај му/ѝ до знаење </a:t>
            </a:r>
            <a:r>
              <a:rPr lang="ru-RU" sz="2000" dirty="0" smtClean="0">
                <a:solidFill>
                  <a:schemeClr val="accent2">
                    <a:lumMod val="75000"/>
                  </a:schemeClr>
                </a:solidFill>
              </a:rPr>
              <a:t>дека однесувањето е несакано</a:t>
            </a:r>
            <a:r>
              <a:rPr lang="ru-RU" sz="2000" dirty="0">
                <a:solidFill>
                  <a:schemeClr val="accent2">
                    <a:lumMod val="75000"/>
                  </a:schemeClr>
                </a:solidFill>
              </a:rPr>
              <a:t>, навредувачко и ти создава </a:t>
            </a:r>
            <a:r>
              <a:rPr lang="ru-RU" sz="2000" dirty="0" smtClean="0">
                <a:solidFill>
                  <a:schemeClr val="accent2">
                    <a:lumMod val="75000"/>
                  </a:schemeClr>
                </a:solidFill>
              </a:rPr>
              <a:t>непријатност или </a:t>
            </a:r>
            <a:r>
              <a:rPr lang="ru-RU" sz="2000" dirty="0">
                <a:solidFill>
                  <a:schemeClr val="accent2">
                    <a:lumMod val="75000"/>
                  </a:schemeClr>
                </a:solidFill>
              </a:rPr>
              <a:t>влијае на твојата </a:t>
            </a:r>
            <a:r>
              <a:rPr lang="ru-RU" sz="2000" dirty="0" smtClean="0">
                <a:solidFill>
                  <a:schemeClr val="accent2">
                    <a:lumMod val="75000"/>
                  </a:schemeClr>
                </a:solidFill>
              </a:rPr>
              <a:t>работа</a:t>
            </a:r>
          </a:p>
          <a:p>
            <a:pPr marL="109728" indent="0">
              <a:buNone/>
            </a:pPr>
            <a:endParaRPr lang="ru-RU" sz="2000" dirty="0">
              <a:solidFill>
                <a:schemeClr val="accent2">
                  <a:lumMod val="75000"/>
                </a:schemeClr>
              </a:solidFill>
            </a:endParaRPr>
          </a:p>
          <a:p>
            <a:pPr algn="just"/>
            <a:r>
              <a:rPr lang="ru-RU" sz="2000" dirty="0">
                <a:solidFill>
                  <a:schemeClr val="accent2">
                    <a:lumMod val="75000"/>
                  </a:schemeClr>
                </a:solidFill>
              </a:rPr>
              <a:t>Обрати се до вршителот/ката:</a:t>
            </a:r>
          </a:p>
          <a:p>
            <a:pPr marL="109728" indent="0">
              <a:buNone/>
            </a:pPr>
            <a:r>
              <a:rPr lang="ru-RU" sz="2000" dirty="0" smtClean="0"/>
              <a:t>        </a:t>
            </a:r>
            <a:r>
              <a:rPr lang="ru-RU" sz="2000" b="1" dirty="0" smtClean="0">
                <a:solidFill>
                  <a:srgbClr val="FF0000"/>
                </a:solidFill>
              </a:rPr>
              <a:t>√</a:t>
            </a:r>
            <a:r>
              <a:rPr lang="ru-RU" sz="2000" dirty="0" smtClean="0"/>
              <a:t>  </a:t>
            </a:r>
            <a:r>
              <a:rPr lang="ru-RU" sz="2000" dirty="0" smtClean="0">
                <a:solidFill>
                  <a:schemeClr val="accent2">
                    <a:lumMod val="75000"/>
                  </a:schemeClr>
                </a:solidFill>
              </a:rPr>
              <a:t>Лично</a:t>
            </a:r>
            <a:r>
              <a:rPr lang="ru-RU" sz="2000" dirty="0">
                <a:solidFill>
                  <a:schemeClr val="accent2">
                    <a:lumMod val="75000"/>
                  </a:schemeClr>
                </a:solidFill>
              </a:rPr>
              <a:t>, со директно обраќање</a:t>
            </a:r>
          </a:p>
          <a:p>
            <a:pPr marL="109728" indent="0">
              <a:buNone/>
            </a:pPr>
            <a:r>
              <a:rPr lang="ru-RU" sz="2000" dirty="0" smtClean="0"/>
              <a:t>        </a:t>
            </a:r>
            <a:r>
              <a:rPr lang="ru-RU" sz="2000" b="1" dirty="0" smtClean="0">
                <a:solidFill>
                  <a:srgbClr val="FF0000"/>
                </a:solidFill>
              </a:rPr>
              <a:t>√</a:t>
            </a:r>
            <a:r>
              <a:rPr lang="ru-RU" sz="2000" dirty="0" smtClean="0"/>
              <a:t>  </a:t>
            </a:r>
            <a:r>
              <a:rPr lang="ru-RU" sz="2000" dirty="0" smtClean="0">
                <a:solidFill>
                  <a:schemeClr val="accent2">
                    <a:lumMod val="75000"/>
                  </a:schemeClr>
                </a:solidFill>
              </a:rPr>
              <a:t>Во </a:t>
            </a:r>
            <a:r>
              <a:rPr lang="ru-RU" sz="2000" dirty="0">
                <a:solidFill>
                  <a:schemeClr val="accent2">
                    <a:lumMod val="75000"/>
                  </a:schemeClr>
                </a:solidFill>
              </a:rPr>
              <a:t>писмена форма или</a:t>
            </a:r>
          </a:p>
          <a:p>
            <a:pPr marL="109728" indent="0">
              <a:buNone/>
            </a:pPr>
            <a:r>
              <a:rPr lang="ru-RU" sz="2000" dirty="0" smtClean="0"/>
              <a:t>        </a:t>
            </a:r>
            <a:r>
              <a:rPr lang="ru-RU" sz="2000" b="1" dirty="0" smtClean="0">
                <a:solidFill>
                  <a:srgbClr val="FF0000"/>
                </a:solidFill>
              </a:rPr>
              <a:t>√</a:t>
            </a:r>
            <a:r>
              <a:rPr lang="ru-RU" sz="2000" dirty="0" smtClean="0"/>
              <a:t>  </a:t>
            </a:r>
            <a:r>
              <a:rPr lang="ru-RU" sz="2000" dirty="0" smtClean="0">
                <a:solidFill>
                  <a:schemeClr val="accent2">
                    <a:lumMod val="75000"/>
                  </a:schemeClr>
                </a:solidFill>
              </a:rPr>
              <a:t>Преку телефон</a:t>
            </a:r>
          </a:p>
          <a:p>
            <a:pPr marL="109728" indent="0">
              <a:buNone/>
            </a:pPr>
            <a:endParaRPr lang="ru-RU" sz="2000" dirty="0"/>
          </a:p>
          <a:p>
            <a:pPr marL="109728" indent="0" algn="ctr">
              <a:buNone/>
            </a:pPr>
            <a:r>
              <a:rPr lang="ru-RU" sz="2000" i="1" dirty="0">
                <a:solidFill>
                  <a:schemeClr val="accent2">
                    <a:lumMod val="75000"/>
                  </a:schemeClr>
                </a:solidFill>
              </a:rPr>
              <a:t>Ако не се обратиш до вршителот/ката на</a:t>
            </a:r>
          </a:p>
          <a:p>
            <a:pPr marL="109728" indent="0" algn="ctr">
              <a:buNone/>
            </a:pPr>
            <a:r>
              <a:rPr lang="ru-RU" sz="2000" i="1" dirty="0">
                <a:solidFill>
                  <a:schemeClr val="accent2">
                    <a:lumMod val="75000"/>
                  </a:schemeClr>
                </a:solidFill>
              </a:rPr>
              <a:t>вознемирување или доколку директното</a:t>
            </a:r>
          </a:p>
          <a:p>
            <a:pPr marL="109728" indent="0" algn="ctr">
              <a:buNone/>
            </a:pPr>
            <a:r>
              <a:rPr lang="ru-RU" sz="2000" i="1" dirty="0">
                <a:solidFill>
                  <a:schemeClr val="accent2">
                    <a:lumMod val="75000"/>
                  </a:schemeClr>
                </a:solidFill>
              </a:rPr>
              <a:t>обраќање не резултирало со престанок </a:t>
            </a:r>
            <a:r>
              <a:rPr lang="ru-RU" sz="2000" i="1" dirty="0" smtClean="0">
                <a:solidFill>
                  <a:schemeClr val="accent2">
                    <a:lumMod val="75000"/>
                  </a:schemeClr>
                </a:solidFill>
              </a:rPr>
              <a:t>на несаканото </a:t>
            </a:r>
            <a:r>
              <a:rPr lang="ru-RU" sz="2000" i="1" dirty="0">
                <a:solidFill>
                  <a:schemeClr val="accent2">
                    <a:lumMod val="75000"/>
                  </a:schemeClr>
                </a:solidFill>
              </a:rPr>
              <a:t>однесување </a:t>
            </a:r>
            <a:r>
              <a:rPr lang="ru-RU" sz="2000" i="1" dirty="0" smtClean="0">
                <a:solidFill>
                  <a:schemeClr val="accent2">
                    <a:lumMod val="75000"/>
                  </a:schemeClr>
                </a:solidFill>
              </a:rPr>
              <a:t>имаш</a:t>
            </a:r>
          </a:p>
          <a:p>
            <a:pPr marL="109728" indent="0" algn="ctr">
              <a:buNone/>
            </a:pP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239000"/>
            <a:ext cx="3200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811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066800"/>
            <a:ext cx="6210300" cy="7699248"/>
          </a:xfrm>
        </p:spPr>
        <p:txBody>
          <a:bodyPr>
            <a:normAutofit/>
          </a:bodyPr>
          <a:lstStyle/>
          <a:p>
            <a:pPr marL="109728" indent="0">
              <a:buNone/>
            </a:pPr>
            <a:r>
              <a:rPr lang="ru-RU" dirty="0" smtClean="0"/>
              <a:t>                   </a:t>
            </a:r>
            <a:r>
              <a:rPr lang="ru-RU" sz="2400" u="sng" dirty="0" smtClean="0"/>
              <a:t>ВТОРА МОЖНОСТ</a:t>
            </a:r>
            <a:endParaRPr lang="en-US" sz="2400" u="sng" dirty="0" smtClean="0"/>
          </a:p>
          <a:p>
            <a:pPr marL="109728" indent="0">
              <a:buNone/>
            </a:pPr>
            <a:endParaRPr lang="ru-RU" sz="2400" u="sng" dirty="0" smtClean="0"/>
          </a:p>
          <a:p>
            <a:pPr marL="109728" indent="0">
              <a:buNone/>
            </a:pPr>
            <a:r>
              <a:rPr lang="ru-RU" sz="2400" dirty="0" smtClean="0"/>
              <a:t>КАДЕ </a:t>
            </a:r>
            <a:r>
              <a:rPr lang="ru-RU" sz="2400" dirty="0"/>
              <a:t>ДА СЕ ОБРАТАМ?</a:t>
            </a:r>
          </a:p>
          <a:p>
            <a:pPr marL="109728" indent="0">
              <a:buNone/>
            </a:pPr>
            <a:r>
              <a:rPr lang="ru-RU" sz="2000" dirty="0"/>
              <a:t>Да се обратиш за совет и помош до</a:t>
            </a:r>
            <a:r>
              <a:rPr lang="ru-RU" sz="2000" dirty="0" smtClean="0"/>
              <a:t>:</a:t>
            </a:r>
            <a:endParaRPr lang="ru-RU" sz="2000" dirty="0"/>
          </a:p>
          <a:p>
            <a:pPr marL="109728" indent="0">
              <a:buNone/>
            </a:pPr>
            <a:r>
              <a:rPr lang="ru-RU" sz="2000" b="1" dirty="0" smtClean="0">
                <a:solidFill>
                  <a:srgbClr val="FF0000"/>
                </a:solidFill>
              </a:rPr>
              <a:t>       √</a:t>
            </a:r>
            <a:r>
              <a:rPr lang="ru-RU" sz="2000" dirty="0" smtClean="0"/>
              <a:t> </a:t>
            </a:r>
            <a:r>
              <a:rPr lang="ru-RU" sz="2000" dirty="0"/>
              <a:t>Непосредно претпоставен/а</a:t>
            </a:r>
          </a:p>
          <a:p>
            <a:pPr marL="109728" indent="0">
              <a:buNone/>
            </a:pPr>
            <a:r>
              <a:rPr lang="en-US" sz="2000" b="1" dirty="0" smtClean="0">
                <a:solidFill>
                  <a:srgbClr val="FF0000"/>
                </a:solidFill>
              </a:rPr>
              <a:t>       </a:t>
            </a:r>
            <a:r>
              <a:rPr lang="ru-RU" sz="2000" b="1" dirty="0" smtClean="0">
                <a:solidFill>
                  <a:srgbClr val="FF0000"/>
                </a:solidFill>
              </a:rPr>
              <a:t>√ </a:t>
            </a:r>
            <a:r>
              <a:rPr lang="ru-RU" sz="2000" dirty="0" smtClean="0"/>
              <a:t>Директор/ка </a:t>
            </a:r>
          </a:p>
          <a:p>
            <a:pPr marL="109728" indent="0">
              <a:buNone/>
            </a:pPr>
            <a:endParaRPr lang="ru-RU" dirty="0"/>
          </a:p>
          <a:p>
            <a:pPr marL="109728" indent="0" algn="ctr">
              <a:buNone/>
            </a:pPr>
            <a:r>
              <a:rPr lang="ru-RU" sz="2400" u="sng" dirty="0"/>
              <a:t>ТРЕТА МОЖНОСТ</a:t>
            </a:r>
          </a:p>
          <a:p>
            <a:pPr marL="109728" indent="0">
              <a:buNone/>
            </a:pPr>
            <a:r>
              <a:rPr lang="ru-RU" sz="2000" b="1" dirty="0" smtClean="0">
                <a:solidFill>
                  <a:srgbClr val="FF0000"/>
                </a:solidFill>
              </a:rPr>
              <a:t>       √</a:t>
            </a:r>
            <a:r>
              <a:rPr lang="ru-RU" sz="2000" dirty="0" smtClean="0"/>
              <a:t> </a:t>
            </a:r>
            <a:r>
              <a:rPr lang="ru-RU" sz="2000" dirty="0"/>
              <a:t>Известување може да достави и трето лице со </a:t>
            </a:r>
            <a:r>
              <a:rPr lang="ru-RU" sz="2000" dirty="0" smtClean="0"/>
              <a:t>твоја согласност</a:t>
            </a:r>
          </a:p>
          <a:p>
            <a:pPr marL="109728" indent="0">
              <a:buNone/>
            </a:pPr>
            <a:endParaRPr lang="ru-RU" sz="2000" dirty="0"/>
          </a:p>
          <a:p>
            <a:pPr marL="109728" indent="0">
              <a:buNone/>
            </a:pPr>
            <a:endParaRPr lang="en-US" sz="2000" dirty="0" smtClean="0"/>
          </a:p>
          <a:p>
            <a:pPr marL="109728" indent="0">
              <a:buNone/>
            </a:pPr>
            <a:endParaRPr lang="en-US" sz="2000" dirty="0"/>
          </a:p>
          <a:p>
            <a:pPr marL="109728" indent="0">
              <a:buNone/>
            </a:pPr>
            <a:endParaRPr lang="ru-RU" sz="2000" dirty="0" smtClean="0"/>
          </a:p>
          <a:p>
            <a:pPr marL="109728" indent="0">
              <a:buNone/>
            </a:pPr>
            <a:endParaRPr lang="en-US" sz="1400" i="1" u="sng" dirty="0" smtClean="0"/>
          </a:p>
          <a:p>
            <a:pPr marL="109728" indent="0">
              <a:buNone/>
            </a:pPr>
            <a:endParaRPr lang="en-US" sz="1400" i="1" u="sng" dirty="0"/>
          </a:p>
          <a:p>
            <a:pPr marL="109728" indent="0">
              <a:buNone/>
            </a:pPr>
            <a:endParaRPr lang="en-US" sz="1400" i="1" u="sng" dirty="0" smtClean="0"/>
          </a:p>
          <a:p>
            <a:pPr marL="109728" indent="0">
              <a:buNone/>
            </a:pPr>
            <a:r>
              <a:rPr lang="ru-RU" sz="1400" i="1" u="sng" dirty="0" smtClean="0"/>
              <a:t>Со </a:t>
            </a:r>
            <a:r>
              <a:rPr lang="ru-RU" sz="1400" i="1" u="sng" dirty="0"/>
              <a:t>цел информирање или ако се одлучиш да </a:t>
            </a:r>
            <a:r>
              <a:rPr lang="ru-RU" sz="1400" i="1" u="sng" dirty="0" smtClean="0"/>
              <a:t>пријавиш</a:t>
            </a:r>
            <a:r>
              <a:rPr lang="en-US" sz="1400" i="1" u="sng" dirty="0" smtClean="0"/>
              <a:t> </a:t>
            </a:r>
            <a:r>
              <a:rPr lang="ru-RU" sz="1400" i="1" u="sng" dirty="0" smtClean="0"/>
              <a:t>вознемирување на</a:t>
            </a:r>
            <a:r>
              <a:rPr lang="en-US" sz="1400" i="1" u="sng" dirty="0" smtClean="0"/>
              <a:t> </a:t>
            </a:r>
            <a:r>
              <a:rPr lang="ru-RU" sz="1400" i="1" u="sng" dirty="0" smtClean="0"/>
              <a:t>работното </a:t>
            </a:r>
            <a:r>
              <a:rPr lang="ru-RU" sz="1400" i="1" u="sng" dirty="0"/>
              <a:t>место – отвори го посебниот прозорец „Заштита </a:t>
            </a:r>
            <a:r>
              <a:rPr lang="ru-RU" sz="1400" i="1" u="sng" dirty="0" smtClean="0"/>
              <a:t>од</a:t>
            </a:r>
            <a:r>
              <a:rPr lang="en-US" sz="1400" i="1" u="sng" dirty="0" smtClean="0"/>
              <a:t> </a:t>
            </a:r>
            <a:r>
              <a:rPr lang="ru-RU" sz="1400" i="1" u="sng" dirty="0" smtClean="0"/>
              <a:t>вознемирување </a:t>
            </a:r>
            <a:r>
              <a:rPr lang="ru-RU" sz="1400" i="1" u="sng" dirty="0"/>
              <a:t>на работното место“, достапен на веб-страницата </a:t>
            </a:r>
            <a:r>
              <a:rPr lang="ru-RU" sz="1400" i="1" u="sng" dirty="0" smtClean="0"/>
              <a:t>на</a:t>
            </a:r>
            <a:r>
              <a:rPr lang="en-US" sz="1400" i="1" u="sng" dirty="0" smtClean="0"/>
              <a:t> </a:t>
            </a:r>
            <a:r>
              <a:rPr lang="ru-RU" sz="1400" i="1" u="sng" dirty="0" smtClean="0"/>
              <a:t>Државен инспекторат за градежништво и урбанизам </a:t>
            </a:r>
            <a:r>
              <a:rPr lang="ru-RU" sz="1400" i="1" u="sng" dirty="0"/>
              <a:t>– http://</a:t>
            </a:r>
            <a:r>
              <a:rPr lang="ru-RU" sz="1400" i="1" u="sng" dirty="0" smtClean="0"/>
              <a:t>www.</a:t>
            </a:r>
            <a:r>
              <a:rPr lang="en-US" sz="1400" i="1" u="sng" dirty="0" err="1" smtClean="0"/>
              <a:t>digu</a:t>
            </a:r>
            <a:r>
              <a:rPr lang="ru-RU" sz="1400" i="1" u="sng" dirty="0" smtClean="0"/>
              <a:t>.gov.mk</a:t>
            </a:r>
            <a:endParaRPr lang="en-US" sz="1400" i="1" u="sng"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562600"/>
            <a:ext cx="220979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4656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90600"/>
            <a:ext cx="6172200" cy="2590800"/>
          </a:xfrm>
        </p:spPr>
        <p:style>
          <a:lnRef idx="0">
            <a:schemeClr val="accent2"/>
          </a:lnRef>
          <a:fillRef idx="3">
            <a:schemeClr val="accent2"/>
          </a:fillRef>
          <a:effectRef idx="3">
            <a:schemeClr val="accent2"/>
          </a:effectRef>
          <a:fontRef idx="minor">
            <a:schemeClr val="lt1"/>
          </a:fontRef>
        </p:style>
        <p:txBody>
          <a:bodyPr>
            <a:normAutofit/>
          </a:bodyPr>
          <a:lstStyle/>
          <a:p>
            <a:pPr algn="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Податоците </a:t>
            </a:r>
            <a:r>
              <a:rPr lang="ru-RU" sz="2400" dirty="0"/>
              <a:t>и информациите што</a:t>
            </a:r>
            <a:br>
              <a:rPr lang="ru-RU" sz="2400" dirty="0"/>
            </a:br>
            <a:r>
              <a:rPr lang="ru-RU" sz="2400" dirty="0"/>
              <a:t>ги даваш се заштитени во согласност</a:t>
            </a:r>
            <a:br>
              <a:rPr lang="ru-RU" sz="2400" dirty="0"/>
            </a:br>
            <a:r>
              <a:rPr lang="ru-RU" sz="2400" dirty="0"/>
              <a:t>со позитивните правни прописи</a:t>
            </a:r>
            <a:endParaRPr lang="en-US" sz="2400" dirty="0"/>
          </a:p>
        </p:txBody>
      </p:sp>
      <p:sp>
        <p:nvSpPr>
          <p:cNvPr id="3" name="Content Placeholder 2"/>
          <p:cNvSpPr>
            <a:spLocks noGrp="1"/>
          </p:cNvSpPr>
          <p:nvPr>
            <p:ph idx="1"/>
          </p:nvPr>
        </p:nvSpPr>
        <p:spPr>
          <a:xfrm>
            <a:off x="342900" y="3581400"/>
            <a:ext cx="6172200" cy="5184648"/>
          </a:xfrm>
        </p:spPr>
        <p:txBody>
          <a:bodyPr>
            <a:normAutofit/>
          </a:bodyPr>
          <a:lstStyle/>
          <a:p>
            <a:pPr marL="109728" indent="0" algn="ctr">
              <a:buNone/>
            </a:pPr>
            <a:r>
              <a:rPr lang="ru-RU" dirty="0" smtClean="0">
                <a:solidFill>
                  <a:schemeClr val="accent2">
                    <a:lumMod val="60000"/>
                    <a:lumOff val="40000"/>
                  </a:schemeClr>
                </a:solidFill>
                <a:effectLst>
                  <a:outerShdw blurRad="38100" dist="38100" dir="2700000" algn="tl">
                    <a:srgbClr val="000000">
                      <a:alpha val="43137"/>
                    </a:srgbClr>
                  </a:outerShdw>
                </a:effectLst>
              </a:rPr>
              <a:t>ПРИЈАВУВАЊЕТО МОЖЕ </a:t>
            </a:r>
            <a:r>
              <a:rPr lang="ru-RU" dirty="0">
                <a:solidFill>
                  <a:schemeClr val="accent2">
                    <a:lumMod val="60000"/>
                    <a:lumOff val="40000"/>
                  </a:schemeClr>
                </a:solidFill>
                <a:effectLst>
                  <a:outerShdw blurRad="38100" dist="38100" dir="2700000" algn="tl">
                    <a:srgbClr val="000000">
                      <a:alpha val="43137"/>
                    </a:srgbClr>
                  </a:outerShdw>
                </a:effectLst>
              </a:rPr>
              <a:t>ДА ГО НАПРАВИШ</a:t>
            </a:r>
            <a:r>
              <a:rPr lang="ru-RU" dirty="0" smtClean="0">
                <a:solidFill>
                  <a:schemeClr val="accent2">
                    <a:lumMod val="60000"/>
                    <a:lumOff val="40000"/>
                  </a:schemeClr>
                </a:solidFill>
                <a:effectLst>
                  <a:outerShdw blurRad="38100" dist="38100" dir="2700000" algn="tl">
                    <a:srgbClr val="000000">
                      <a:alpha val="43137"/>
                    </a:srgbClr>
                  </a:outerShdw>
                </a:effectLst>
              </a:rPr>
              <a:t>!</a:t>
            </a:r>
            <a:endParaRPr lang="en-US" sz="2400" dirty="0" smtClean="0">
              <a:solidFill>
                <a:schemeClr val="accent2">
                  <a:lumMod val="75000"/>
                </a:schemeClr>
              </a:solidFill>
            </a:endParaRPr>
          </a:p>
          <a:p>
            <a:pPr marL="109728" indent="0">
              <a:buNone/>
            </a:pPr>
            <a:r>
              <a:rPr lang="ru-RU" sz="2400" dirty="0" smtClean="0">
                <a:solidFill>
                  <a:schemeClr val="accent2">
                    <a:lumMod val="75000"/>
                  </a:schemeClr>
                </a:solidFill>
              </a:rPr>
              <a:t>Избери </a:t>
            </a:r>
            <a:r>
              <a:rPr lang="ru-RU" sz="2400" dirty="0">
                <a:solidFill>
                  <a:schemeClr val="accent2">
                    <a:lumMod val="75000"/>
                  </a:schemeClr>
                </a:solidFill>
              </a:rPr>
              <a:t>начин</a:t>
            </a:r>
            <a:r>
              <a:rPr lang="ru-RU" sz="2400" dirty="0" smtClean="0">
                <a:solidFill>
                  <a:schemeClr val="accent2">
                    <a:lumMod val="75000"/>
                  </a:schemeClr>
                </a:solidFill>
              </a:rPr>
              <a:t>:</a:t>
            </a:r>
            <a:endParaRPr lang="ru-RU" sz="2400" dirty="0">
              <a:solidFill>
                <a:schemeClr val="accent2">
                  <a:lumMod val="75000"/>
                </a:schemeClr>
              </a:solidFill>
            </a:endParaRPr>
          </a:p>
          <a:p>
            <a:pPr marL="109728" indent="0">
              <a:buNone/>
            </a:pPr>
            <a:r>
              <a:rPr lang="ru-RU" sz="2400" b="1" dirty="0">
                <a:solidFill>
                  <a:srgbClr val="FF0000"/>
                </a:solidFill>
              </a:rPr>
              <a:t>√</a:t>
            </a:r>
            <a:r>
              <a:rPr lang="ru-RU" sz="2400" dirty="0"/>
              <a:t> </a:t>
            </a:r>
            <a:r>
              <a:rPr lang="ru-RU" sz="2400" dirty="0">
                <a:solidFill>
                  <a:schemeClr val="accent2">
                    <a:lumMod val="75000"/>
                  </a:schemeClr>
                </a:solidFill>
              </a:rPr>
              <a:t>jави се на </a:t>
            </a:r>
            <a:r>
              <a:rPr lang="ru-RU" sz="2400" dirty="0" smtClean="0">
                <a:solidFill>
                  <a:schemeClr val="accent2">
                    <a:lumMod val="75000"/>
                  </a:schemeClr>
                </a:solidFill>
              </a:rPr>
              <a:t>02/3226 - 183 или</a:t>
            </a:r>
            <a:endParaRPr lang="ru-RU" sz="2400" dirty="0">
              <a:solidFill>
                <a:schemeClr val="accent2">
                  <a:lumMod val="75000"/>
                </a:schemeClr>
              </a:solidFill>
            </a:endParaRPr>
          </a:p>
          <a:p>
            <a:pPr marL="109728" indent="0">
              <a:buNone/>
            </a:pPr>
            <a:r>
              <a:rPr lang="ru-RU" sz="2400" b="1" dirty="0">
                <a:solidFill>
                  <a:srgbClr val="FF0000"/>
                </a:solidFill>
              </a:rPr>
              <a:t>√</a:t>
            </a:r>
            <a:r>
              <a:rPr lang="ru-RU" sz="2400" dirty="0"/>
              <a:t> </a:t>
            </a:r>
            <a:r>
              <a:rPr lang="ru-RU" sz="2400" dirty="0">
                <a:solidFill>
                  <a:schemeClr val="accent2">
                    <a:lumMod val="75000"/>
                  </a:schemeClr>
                </a:solidFill>
              </a:rPr>
              <a:t>испрати порака на </a:t>
            </a:r>
            <a:r>
              <a:rPr lang="ru-RU" sz="2400" dirty="0" smtClean="0">
                <a:solidFill>
                  <a:schemeClr val="accent2">
                    <a:lumMod val="75000"/>
                  </a:schemeClr>
                </a:solidFill>
              </a:rPr>
              <a:t>stopvoznemiruvanje@</a:t>
            </a:r>
            <a:r>
              <a:rPr lang="en-US" sz="2400" dirty="0" err="1" smtClean="0">
                <a:solidFill>
                  <a:schemeClr val="accent2">
                    <a:lumMod val="75000"/>
                  </a:schemeClr>
                </a:solidFill>
              </a:rPr>
              <a:t>digu</a:t>
            </a:r>
            <a:r>
              <a:rPr lang="ru-RU" sz="2400" dirty="0" smtClean="0">
                <a:solidFill>
                  <a:schemeClr val="accent2">
                    <a:lumMod val="75000"/>
                  </a:schemeClr>
                </a:solidFill>
              </a:rPr>
              <a:t>.gov.mk</a:t>
            </a:r>
            <a:endParaRPr lang="ru-RU" sz="2400" dirty="0">
              <a:solidFill>
                <a:schemeClr val="accent2">
                  <a:lumMod val="75000"/>
                </a:schemeClr>
              </a:solidFill>
            </a:endParaRPr>
          </a:p>
          <a:p>
            <a:pPr marL="109728" indent="0">
              <a:buNone/>
            </a:pPr>
            <a:r>
              <a:rPr lang="ru-RU" sz="2400" dirty="0" smtClean="0">
                <a:solidFill>
                  <a:schemeClr val="accent2">
                    <a:lumMod val="75000"/>
                  </a:schemeClr>
                </a:solidFill>
              </a:rPr>
              <a:t>или</a:t>
            </a:r>
            <a:endParaRPr lang="ru-RU" sz="2400" dirty="0">
              <a:solidFill>
                <a:schemeClr val="accent2">
                  <a:lumMod val="75000"/>
                </a:schemeClr>
              </a:solidFill>
            </a:endParaRPr>
          </a:p>
          <a:p>
            <a:pPr marL="109728" indent="0">
              <a:buNone/>
            </a:pPr>
            <a:r>
              <a:rPr lang="ru-RU" sz="2400" b="1" dirty="0">
                <a:solidFill>
                  <a:srgbClr val="FF0000"/>
                </a:solidFill>
              </a:rPr>
              <a:t>√</a:t>
            </a:r>
            <a:r>
              <a:rPr lang="ru-RU" sz="2400" dirty="0"/>
              <a:t> </a:t>
            </a:r>
            <a:r>
              <a:rPr lang="ru-RU" sz="2400" dirty="0">
                <a:solidFill>
                  <a:schemeClr val="accent2">
                    <a:lumMod val="75000"/>
                  </a:schemeClr>
                </a:solidFill>
              </a:rPr>
              <a:t>писмено извести </a:t>
            </a:r>
            <a:r>
              <a:rPr lang="ru-RU" sz="2400" dirty="0" smtClean="0">
                <a:solidFill>
                  <a:schemeClr val="accent2">
                    <a:lumMod val="75000"/>
                  </a:schemeClr>
                </a:solidFill>
              </a:rPr>
              <a:t>преку</a:t>
            </a:r>
          </a:p>
          <a:p>
            <a:pPr marL="109728" indent="0">
              <a:buNone/>
            </a:pPr>
            <a:r>
              <a:rPr lang="ru-RU" sz="2400" dirty="0" smtClean="0">
                <a:solidFill>
                  <a:schemeClr val="accent2">
                    <a:lumMod val="75000"/>
                  </a:schemeClr>
                </a:solidFill>
              </a:rPr>
              <a:t> </a:t>
            </a:r>
            <a:r>
              <a:rPr lang="mk-MK" sz="2400" dirty="0" smtClean="0">
                <a:solidFill>
                  <a:schemeClr val="accent2">
                    <a:lumMod val="75000"/>
                  </a:schemeClr>
                </a:solidFill>
              </a:rPr>
              <a:t>архивата</a:t>
            </a:r>
            <a:r>
              <a:rPr lang="ru-RU" sz="2400" dirty="0" smtClean="0">
                <a:solidFill>
                  <a:schemeClr val="accent2">
                    <a:lumMod val="75000"/>
                  </a:schemeClr>
                </a:solidFill>
              </a:rPr>
              <a:t> </a:t>
            </a:r>
            <a:r>
              <a:rPr lang="ru-RU" sz="2400" dirty="0">
                <a:solidFill>
                  <a:schemeClr val="accent2">
                    <a:lumMod val="75000"/>
                  </a:schemeClr>
                </a:solidFill>
              </a:rPr>
              <a:t>на </a:t>
            </a:r>
            <a:r>
              <a:rPr lang="ru-RU" sz="2400" dirty="0" smtClean="0">
                <a:solidFill>
                  <a:schemeClr val="accent2">
                    <a:lumMod val="75000"/>
                  </a:schemeClr>
                </a:solidFill>
              </a:rPr>
              <a:t>Инспекторатот.</a:t>
            </a:r>
            <a:endParaRPr lang="ru-RU" sz="2400" dirty="0">
              <a:solidFill>
                <a:schemeClr val="accent2">
                  <a:lumMod val="75000"/>
                </a:schemeClr>
              </a:solidFill>
            </a:endParaRPr>
          </a:p>
          <a:p>
            <a:pPr marL="109728" indent="0">
              <a:buNone/>
            </a:pPr>
            <a:endParaRPr lang="en-US" dirty="0"/>
          </a:p>
        </p:txBody>
      </p:sp>
      <p:sp>
        <p:nvSpPr>
          <p:cNvPr id="5" name="Oval 4"/>
          <p:cNvSpPr/>
          <p:nvPr/>
        </p:nvSpPr>
        <p:spPr>
          <a:xfrm>
            <a:off x="19050" y="666750"/>
            <a:ext cx="2819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3200" dirty="0" smtClean="0"/>
              <a:t>ДАЛИ ЗНАЕШ?</a:t>
            </a:r>
            <a:endParaRPr lang="en-US" sz="32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50341">
            <a:off x="4701965" y="6156431"/>
            <a:ext cx="1771916" cy="2831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501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636</TotalTime>
  <Words>769</Words>
  <Application>Microsoft Office PowerPoint</Application>
  <PresentationFormat>On-screen Show (4:3)</PresentationFormat>
  <Paragraphs>114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     Република Северна Македонија Министерство за транспорт и врски Државен инспекторат за градежништво и урбанизам     В О Д И Ч </vt:lpstr>
      <vt:lpstr>     ПОЧИТУВАН/А,</vt:lpstr>
      <vt:lpstr>ШТО Е ВОЗНЕМИРУВАЊЕ?   Вознемирување на работното место претставува поттикнување или наведување на однесување со кое психички или полово се вознемирува вработениот/та или група вработени. Вознемирувањето може да настане во Државниот инспекторат за градежништво и урбанизам но и надвор од неговите простории.</vt:lpstr>
      <vt:lpstr>PowerPoint Presentation</vt:lpstr>
      <vt:lpstr>КОЈ МОЖЕ ДА БИДЕ ВРШИТЕЛ/КА НА ВОЗНЕМИРУВАЊЕ?  ► Едно или повеќе лица (колеги/шки) со негативно однесување; ► Раководители/ки на организационите единици; ► Непосредно претпоставен раководен службеник/чка; ► Трето лице со кое вработениот/та доаѓа во контакт на работното место. </vt:lpstr>
      <vt:lpstr>ДАЛИ СИ ЗАПОЗНАЕН/А ДЕКА СТАПИ НА СИЛА ПРАВИЛНИКОТ ЗА ЗАШТИТА ОД ВОЗНЕМИРУВАЊЕ НА РАБОТНОТО МЕСТО ВО ДРЖАВНИОТ ИНСПЕКТОРАТ ЗА ГРАДЕЖНИШТВО И УРБАНИЗАМ?  ЗАДОЛЖИТЕЛНО ПРОЧИТАЈ ГО!     Достапно е на: √ www.digu.gov.mk √ твојата електронска службена пошта √ огласна табла во Инспекторатот</vt:lpstr>
      <vt:lpstr>ШТО ДА НАПРАВАМ ПРИ ВОЗНЕМИРУВАЊЕ?</vt:lpstr>
      <vt:lpstr>PowerPoint Presentation</vt:lpstr>
      <vt:lpstr>   Податоците и информациите што ги даваш се заштитени во согласност со позитивните правни прописи</vt:lpstr>
      <vt:lpstr>ЗАПОМНИ:  1. Води евиденција кога и на кој начин се остварени контактите со вршителот/ката на вознемирување и со која содржина!  2. Барањето достави го во рок од 6 месеци!  3. Податоците треба да се веродостојни и дадени под целосна кривична, материјална и морална одговорност!</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dc:creator>
  <cp:lastModifiedBy>костел</cp:lastModifiedBy>
  <cp:revision>49</cp:revision>
  <cp:lastPrinted>2022-08-30T12:56:01Z</cp:lastPrinted>
  <dcterms:created xsi:type="dcterms:W3CDTF">2006-08-16T00:00:00Z</dcterms:created>
  <dcterms:modified xsi:type="dcterms:W3CDTF">2022-08-31T11:34:12Z</dcterms:modified>
</cp:coreProperties>
</file>